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 id="2147483693" r:id="rId2"/>
    <p:sldMasterId id="2147483694" r:id="rId3"/>
  </p:sldMasterIdLst>
  <p:notesMasterIdLst>
    <p:notesMasterId r:id="rId17"/>
  </p:notesMasterIdLst>
  <p:sldIdLst>
    <p:sldId id="256" r:id="rId4"/>
    <p:sldId id="257" r:id="rId5"/>
    <p:sldId id="258" r:id="rId6"/>
    <p:sldId id="259" r:id="rId7"/>
    <p:sldId id="260" r:id="rId8"/>
    <p:sldId id="261" r:id="rId9"/>
    <p:sldId id="262" r:id="rId10"/>
    <p:sldId id="272" r:id="rId11"/>
    <p:sldId id="265" r:id="rId12"/>
    <p:sldId id="266" r:id="rId13"/>
    <p:sldId id="267" r:id="rId14"/>
    <p:sldId id="268"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regular r:id="rId22"/>
      <p:bold r:id="rId23"/>
      <p:italic r:id="rId24"/>
      <p:boldItalic r:id="rId25"/>
    </p:embeddedFont>
    <p:embeddedFont>
      <p:font typeface="Roboto Medium"/>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56" autoAdjust="0"/>
  </p:normalViewPr>
  <p:slideViewPr>
    <p:cSldViewPr snapToGrid="0">
      <p:cViewPr varScale="1">
        <p:scale>
          <a:sx n="86" d="100"/>
          <a:sy n="86" d="100"/>
        </p:scale>
        <p:origin x="126" y="2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be927a6689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be927a6689_0_3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MIRIAM</a:t>
            </a:r>
            <a:endParaRPr/>
          </a:p>
        </p:txBody>
      </p:sp>
      <p:sp>
        <p:nvSpPr>
          <p:cNvPr id="278" name="Google Shape;278;g2be927a6689_0_3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0e7796369b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30e7796369b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0e7796369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30e7796369b_0_5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400"/>
              <a:buFont typeface="Arial"/>
              <a:buNone/>
            </a:pPr>
            <a:r>
              <a:rPr lang="en-GB" dirty="0"/>
              <a:t>So to round off my presentation showcasing the fantastic work of the ETF I thought it would be only right to bring it back to how all four of the examples I have walked through are achieving our central missions.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d0816a9fb1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g2d0816a9fb1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d0816a9fb1_0_8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g2d0816a9fb1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eeb8370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28eeb8370e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Why evaluation and use of evidence are important</a:t>
            </a: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Government spends about 1.1 trillion/year to deliver for the public. This is largely funded by tax payers and we have a duty to ensure that each pound spent is delivering maximum impact.</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GB" sz="1200" dirty="0">
                <a:solidFill>
                  <a:schemeClr val="dk1"/>
                </a:solidFill>
                <a:latin typeface="Calibri"/>
                <a:ea typeface="Calibri"/>
                <a:cs typeface="Calibri"/>
                <a:sym typeface="Calibri"/>
              </a:rPr>
              <a:t>A review by the PMIU in 2019 identified that only 8% of spend of GMPPs are robustly evaluated. That means for more than 400b pounds of spending we do not know whether the activity is funding is effective or, might be even causing harm.</a:t>
            </a:r>
            <a:endParaRPr sz="1200" dirty="0">
              <a:solidFill>
                <a:schemeClr val="dk1"/>
              </a:solidFill>
              <a:latin typeface="Calibri"/>
              <a:ea typeface="Calibri"/>
              <a:cs typeface="Calibri"/>
              <a:sym typeface="Calibri"/>
            </a:endParaRPr>
          </a:p>
          <a:p>
            <a:pPr marL="228600" lvl="0" indent="-228600" algn="l" rtl="0">
              <a:lnSpc>
                <a:spcPct val="115000"/>
              </a:lnSpc>
              <a:spcBef>
                <a:spcPts val="1200"/>
              </a:spcBef>
              <a:spcAft>
                <a:spcPts val="0"/>
              </a:spcAft>
              <a:buSzPts val="1100"/>
              <a:buNone/>
            </a:pPr>
            <a:r>
              <a:rPr lang="en-GB" sz="700" dirty="0">
                <a:solidFill>
                  <a:schemeClr val="dk1"/>
                </a:solidFill>
              </a:rPr>
              <a:t> </a:t>
            </a:r>
            <a:r>
              <a:rPr lang="en-GB" dirty="0">
                <a:solidFill>
                  <a:schemeClr val="dk1"/>
                </a:solidFill>
              </a:rPr>
              <a:t>That is £13,000 being spent for every household in the UK without properly knowing whether it’s doing any good</a:t>
            </a:r>
            <a:endParaRPr sz="1200" dirty="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A 2021 review by NAO evaluating government spend found the use of evaluation was variable and inconsistent. And when the ETF was set up only 6 of the major 16 dep had an evaluation strategy in place to outline how they’d ensure evaluation would be integrated and evidence used to inform policy decisions.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85d22e84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85d22e84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dirty="0">
                <a:solidFill>
                  <a:schemeClr val="dk1"/>
                </a:solidFill>
              </a:rPr>
              <a:t>Which is where we come in! </a:t>
            </a:r>
            <a:endParaRPr dirty="0">
              <a:solidFill>
                <a:schemeClr val="dk1"/>
              </a:solidFill>
            </a:endParaRPr>
          </a:p>
          <a:p>
            <a:pPr marL="0" lvl="0" indent="0" algn="l" rtl="0">
              <a:spcBef>
                <a:spcPts val="600"/>
              </a:spcBef>
              <a:spcAft>
                <a:spcPts val="0"/>
              </a:spcAft>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A joint HM Treasury and Cabinet Office unit, the ETF was set up to put evaluation evidence at the heart of government decisions and ensure we’re taking an evidence-based approach to decision making.</a:t>
            </a:r>
            <a:endParaRPr dirty="0">
              <a:solidFill>
                <a:schemeClr val="dk1"/>
              </a:solidFill>
            </a:endParaRPr>
          </a:p>
          <a:p>
            <a:pPr marL="0" lvl="0" indent="0" algn="l" rtl="0">
              <a:spcBef>
                <a:spcPts val="600"/>
              </a:spcBef>
              <a:spcAft>
                <a:spcPts val="0"/>
              </a:spcAft>
              <a:buNone/>
            </a:pPr>
            <a:r>
              <a:rPr lang="en-GB" dirty="0">
                <a:solidFill>
                  <a:schemeClr val="dk1"/>
                </a:solidFill>
              </a:rPr>
              <a:t>We were set up in April 2021 and are currently around 16 people in total. </a:t>
            </a:r>
            <a:endParaRPr dirty="0">
              <a:solidFill>
                <a:schemeClr val="dk1"/>
              </a:solidFill>
            </a:endParaRPr>
          </a:p>
          <a:p>
            <a:pPr marL="0" lvl="0" indent="0" algn="l" rtl="0">
              <a:spcBef>
                <a:spcPts val="600"/>
              </a:spcBef>
              <a:spcAft>
                <a:spcPts val="0"/>
              </a:spcAft>
              <a:buNone/>
            </a:pPr>
            <a:r>
              <a:rPr lang="en-GB" dirty="0">
                <a:solidFill>
                  <a:schemeClr val="dk1"/>
                </a:solidFill>
              </a:rPr>
              <a:t>Our mission is to ensure robust evidence underlies decisions about how we spend government money - and we are pushing for more and better evaluation across government</a:t>
            </a:r>
            <a:endParaRPr dirty="0">
              <a:solidFill>
                <a:schemeClr val="dk1"/>
              </a:solidFill>
            </a:endParaRPr>
          </a:p>
          <a:p>
            <a:pPr marL="0" lvl="0" indent="0" algn="l" rtl="0">
              <a:spcBef>
                <a:spcPts val="600"/>
              </a:spcBef>
              <a:spcAft>
                <a:spcPts val="0"/>
              </a:spcAft>
              <a:buClr>
                <a:schemeClr val="dk1"/>
              </a:buClr>
              <a:buSzPts val="1100"/>
              <a:buFont typeface="Arial"/>
              <a:buNone/>
            </a:pPr>
            <a:r>
              <a:rPr lang="en-GB" dirty="0">
                <a:solidFill>
                  <a:schemeClr val="dk1"/>
                </a:solidFill>
              </a:rPr>
              <a:t>We are experimental by default - which means we push for the greater use of experimental evaluations (</a:t>
            </a:r>
            <a:r>
              <a:rPr lang="en-GB" dirty="0" err="1">
                <a:solidFill>
                  <a:schemeClr val="dk1"/>
                </a:solidFill>
              </a:rPr>
              <a:t>incluing</a:t>
            </a:r>
            <a:r>
              <a:rPr lang="en-GB" dirty="0">
                <a:solidFill>
                  <a:schemeClr val="dk1"/>
                </a:solidFill>
              </a:rPr>
              <a:t> RCTs) where possible. We recognize there are many factors that will influence decisions about appropriate design for an evaluation - but we are very keen to seen the greater use of RCTs in government and believe there are many opportunities for this (which aren’t always taken).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eeb8370ef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28eeb8370ef_0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r>
              <a:rPr lang="en-GB" dirty="0"/>
              <a:t>The ETF is seeking to apply the methods of evaluation and experimentation that are common in medicine to the £1 trillion that HM Government spends each year on public services. </a:t>
            </a:r>
            <a:endParaRPr dirty="0"/>
          </a:p>
          <a:p>
            <a:pPr marL="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Clr>
                <a:srgbClr val="000000"/>
              </a:buClr>
              <a:buSzPts val="1400"/>
              <a:buFont typeface="Arial"/>
              <a:buNone/>
            </a:pPr>
            <a:r>
              <a:rPr lang="en-GB" dirty="0"/>
              <a:t>We would never consider rolling out a vaccine that had not been rigorously tested yet we continuously roll out policies in education, social welfare, and other key areas of public spending without truly understanding if the policy works or having the right systems in place to measure their effectiveness. </a:t>
            </a:r>
            <a:endParaRPr dirty="0"/>
          </a:p>
          <a:p>
            <a:pPr marL="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Clr>
                <a:srgbClr val="000000"/>
              </a:buClr>
              <a:buSzPts val="1400"/>
              <a:buFont typeface="Arial"/>
              <a:buNone/>
            </a:pPr>
            <a:r>
              <a:rPr lang="en-GB" dirty="0"/>
              <a:t>The team drives continuous improvements in the way HM Government programmes are evaluated to inform decisions on whether they should be continued, expanded, modified or stopped. </a:t>
            </a:r>
            <a:endParaRPr dirty="0"/>
          </a:p>
          <a:p>
            <a:pPr marL="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Clr>
                <a:srgbClr val="000000"/>
              </a:buClr>
              <a:buSzPts val="1400"/>
              <a:buFont typeface="Arial"/>
              <a:buNone/>
            </a:pPr>
            <a:r>
              <a:rPr lang="en-GB" dirty="0"/>
              <a:t>The ETF provides departments with ‘reactive’ evaluation advice and support (in response to department requests), as well as a ‘proactive’ scrutiny and challenge function (which is guided by HMT priorities and key interests across government). </a:t>
            </a:r>
            <a:endParaRPr dirty="0"/>
          </a:p>
          <a:p>
            <a:pPr marL="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Clr>
                <a:srgbClr val="000000"/>
              </a:buClr>
              <a:buSzPts val="1400"/>
              <a:buFont typeface="Arial"/>
              <a:buNone/>
            </a:pPr>
            <a:r>
              <a:rPr lang="en-GB" dirty="0"/>
              <a:t>Since its inception, the ETF has advised on over 300 government programmes covering £140bn of spend.</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562203c762_0_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2562203c762_0_9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0e7796369b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0e7796369b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GB" sz="1200" dirty="0">
                <a:solidFill>
                  <a:schemeClr val="dk1"/>
                </a:solidFill>
              </a:rPr>
              <a:t>Experts come from academia, government, research organisations and other areas with an understanding of the policy environment and the realities of undertaking evaluations at pace in complex areas of social policy. </a:t>
            </a:r>
            <a:endParaRPr sz="1200" dirty="0">
              <a:solidFill>
                <a:schemeClr val="dk1"/>
              </a:solidFill>
            </a:endParaRPr>
          </a:p>
          <a:p>
            <a:pPr marL="0" lvl="0" indent="0" algn="l" rtl="0">
              <a:spcBef>
                <a:spcPts val="500"/>
              </a:spcBef>
              <a:spcAft>
                <a:spcPts val="0"/>
              </a:spcAft>
              <a:buClr>
                <a:schemeClr val="dk1"/>
              </a:buClr>
              <a:buSzPts val="1100"/>
              <a:buFont typeface="Arial"/>
              <a:buNone/>
            </a:pPr>
            <a:endParaRPr sz="1200" dirty="0">
              <a:solidFill>
                <a:schemeClr val="dk1"/>
              </a:solidFill>
            </a:endParaRPr>
          </a:p>
          <a:p>
            <a:pPr marL="0" lvl="0" indent="0" algn="l" rtl="0">
              <a:spcBef>
                <a:spcPts val="500"/>
              </a:spcBef>
              <a:spcAft>
                <a:spcPts val="0"/>
              </a:spcAft>
              <a:buClr>
                <a:schemeClr val="dk1"/>
              </a:buClr>
              <a:buSzPts val="1100"/>
              <a:buFont typeface="Arial"/>
              <a:buNone/>
            </a:pPr>
            <a:r>
              <a:rPr lang="en-GB" sz="1200" dirty="0">
                <a:solidFill>
                  <a:schemeClr val="dk1"/>
                </a:solidFill>
              </a:rPr>
              <a:t>All members have signed an agreement / MoU with us that sets out the principles of their voluntary participation in the panel - this covers things like keeping information shared confidential and alerting us and the department seeking advice to any potential conflicts of interest - talk more about this in a moment.  </a:t>
            </a:r>
            <a:endParaRPr sz="1200" dirty="0">
              <a:solidFill>
                <a:schemeClr val="dk1"/>
              </a:solidFill>
            </a:endParaRPr>
          </a:p>
          <a:p>
            <a:pPr marL="0" lvl="0" indent="0" algn="l" rtl="0">
              <a:spcBef>
                <a:spcPts val="500"/>
              </a:spcBef>
              <a:spcAft>
                <a:spcPts val="0"/>
              </a:spcAft>
              <a:buClr>
                <a:schemeClr val="dk1"/>
              </a:buClr>
              <a:buSzPts val="1100"/>
              <a:buFont typeface="Arial"/>
              <a:buNone/>
            </a:pPr>
            <a:endParaRPr sz="1200" dirty="0">
              <a:solidFill>
                <a:schemeClr val="dk1"/>
              </a:solidFill>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So what does the panel actually do?</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In a nutshell, the Panel aims to provide advice to government departments and What Works Centres on the most </a:t>
            </a:r>
            <a:r>
              <a:rPr lang="en-GB" b="1" dirty="0">
                <a:solidFill>
                  <a:schemeClr val="dk1"/>
                </a:solidFill>
                <a:highlight>
                  <a:schemeClr val="lt1"/>
                </a:highlight>
              </a:rPr>
              <a:t>robust evaluation designs</a:t>
            </a:r>
            <a:r>
              <a:rPr lang="en-GB" dirty="0">
                <a:solidFill>
                  <a:schemeClr val="dk1"/>
                </a:solidFill>
                <a:highlight>
                  <a:schemeClr val="lt1"/>
                </a:highlight>
              </a:rPr>
              <a:t> in order to produce stronger evidence of 'what works' and inform decision making in government. The panel can provide advice at any stage of the evaluation process, but we encourage departments to seek support from the panel as early as possible in the policy design stage so we have the best chance of applying a robust evaluation to it.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This involves a range of activities -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b="1" dirty="0">
                <a:solidFill>
                  <a:schemeClr val="dk1"/>
                </a:solidFill>
                <a:highlight>
                  <a:schemeClr val="lt1"/>
                </a:highlight>
              </a:rPr>
              <a:t>Advice surgeries: </a:t>
            </a:r>
            <a:r>
              <a:rPr lang="en-GB" dirty="0">
                <a:solidFill>
                  <a:schemeClr val="dk1"/>
                </a:solidFill>
                <a:highlight>
                  <a:schemeClr val="lt1"/>
                </a:highlight>
              </a:rPr>
              <a:t>The main activity for panel members is advice surgeries. These are roundtable discussions which take place online and usually last 1 - 1.5hours.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Here, we encourage the department seeking support to lead these discussions, starting by presenting their programme /policy to the panel members and providing information on any current evaluation plans.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We do, however, always have a chair from the ETF on hand to support the conversation and someone to take notes.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We have had really good feedback on advice surgeries and find they allow us to go into the details of an evaluation and really consider what the best approach is.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Panel members agree to give up to 2 hours a month for these activities. As we have a large panel we often find they don’t need to give this amount of time. We recognise that panel members have commitments beyond this so we like to ensure the workload is reasonable.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dirty="0">
                <a:solidFill>
                  <a:schemeClr val="dk1"/>
                </a:solidFill>
                <a:highlight>
                  <a:schemeClr val="lt1"/>
                </a:highlight>
              </a:rPr>
              <a:t>We would encourage you to invite policy colleagues, to feed into design of any future policies</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b="1" dirty="0">
                <a:solidFill>
                  <a:schemeClr val="dk1"/>
                </a:solidFill>
                <a:highlight>
                  <a:schemeClr val="lt1"/>
                </a:highlight>
              </a:rPr>
              <a:t>One-to-one advice: </a:t>
            </a:r>
            <a:r>
              <a:rPr lang="en-GB" dirty="0">
                <a:solidFill>
                  <a:schemeClr val="dk1"/>
                </a:solidFill>
                <a:highlight>
                  <a:schemeClr val="lt1"/>
                </a:highlight>
              </a:rPr>
              <a:t>Panel members may also be involved in providing one off or short-term advice to specific teams in government who are dealing with a complex methodological issue whereby one panel member may provide advice and guidance. </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b="1" dirty="0">
                <a:solidFill>
                  <a:schemeClr val="dk1"/>
                </a:solidFill>
                <a:highlight>
                  <a:schemeClr val="lt1"/>
                </a:highlight>
              </a:rPr>
              <a:t>Reviewing docs: </a:t>
            </a:r>
            <a:r>
              <a:rPr lang="en-GB" dirty="0">
                <a:solidFill>
                  <a:schemeClr val="dk1"/>
                </a:solidFill>
                <a:highlight>
                  <a:schemeClr val="lt1"/>
                </a:highlight>
              </a:rPr>
              <a:t>We may also ask panel members to do desk based reviews of evaluation plans, trial protocols and final reports - sometimes acting as the named QA on the report. We understand these requests from departments may go above the expected time commitments we have asked from panel members so in some cases these may be paid opportunities. We manage these types of requests centrally in the ETAP secretariat.</a:t>
            </a:r>
            <a:endParaRPr dirty="0">
              <a:solidFill>
                <a:schemeClr val="dk1"/>
              </a:solidFill>
              <a:highlight>
                <a:schemeClr val="lt1"/>
              </a:highlight>
            </a:endParaRPr>
          </a:p>
          <a:p>
            <a:pPr marL="0" lvl="0" indent="0" algn="l" rtl="0">
              <a:spcBef>
                <a:spcPts val="500"/>
              </a:spcBef>
              <a:spcAft>
                <a:spcPts val="0"/>
              </a:spcAft>
              <a:buClr>
                <a:schemeClr val="dk1"/>
              </a:buClr>
              <a:buSzPts val="1100"/>
              <a:buFont typeface="Arial"/>
              <a:buNone/>
            </a:pPr>
            <a:r>
              <a:rPr lang="en-GB" b="1" dirty="0">
                <a:solidFill>
                  <a:schemeClr val="dk1"/>
                </a:solidFill>
                <a:highlight>
                  <a:schemeClr val="lt1"/>
                </a:highlight>
              </a:rPr>
              <a:t>Teach ins and events: </a:t>
            </a:r>
            <a:r>
              <a:rPr lang="en-GB" dirty="0">
                <a:solidFill>
                  <a:schemeClr val="dk1"/>
                </a:solidFill>
                <a:highlight>
                  <a:schemeClr val="lt1"/>
                </a:highlight>
              </a:rPr>
              <a:t>Teach ins and events are an opportunity for panel members to share their expertise, network and learn more about government evaluation. These haven’t been a major part of what the panel does in previous years, however we are keen to expand this further if there is the sufficient interest from panel members - we can discuss this in the Q&amp;A further.</a:t>
            </a:r>
            <a:endParaRPr sz="12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0e7796369b_0_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0e7796369b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2bb257359e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22bb257359e_1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g22bb257359e_1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0e7796369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30e7796369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The ETF is the secretariat for the WWN. The What Works Network was established in 2013 with the aim of improving the way government and other public sector organisations create, share and use high quality evidence in decision-making. The network supports the drive for more effective and efficient services across the public sector at national and local levels. The network is made up of 10 What Works Centres, 3 affiliate members and one associate member. Together these centres cover policy areas which account for more than £250 billion of public spending. </a:t>
            </a:r>
          </a:p>
          <a:p>
            <a:pPr marL="0" lvl="0" indent="0" algn="l" rtl="0">
              <a:spcBef>
                <a:spcPts val="0"/>
              </a:spcBef>
              <a:spcAft>
                <a:spcPts val="0"/>
              </a:spcAft>
              <a:buClr>
                <a:schemeClr val="dk1"/>
              </a:buClr>
              <a:buSzPts val="1400"/>
              <a:buFont typeface="Arial"/>
              <a:buNone/>
            </a:pPr>
            <a:endParaRPr lang="en-GB"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We broker relationships between government (both policy makers and analysts) and WWCs - </a:t>
            </a:r>
            <a:r>
              <a:rPr lang="en-GB" dirty="0" err="1">
                <a:solidFill>
                  <a:schemeClr val="dk1"/>
                </a:solidFill>
              </a:rPr>
              <a:t>identyfing</a:t>
            </a:r>
            <a:r>
              <a:rPr lang="en-GB" dirty="0">
                <a:solidFill>
                  <a:schemeClr val="dk1"/>
                </a:solidFill>
              </a:rPr>
              <a:t> opportunities and using our networks to ensure the work of WWCs is both being used to inform decision making and having an impact - and ensuring its well aligned to government priorities. </a:t>
            </a:r>
          </a:p>
          <a:p>
            <a:pPr marL="0" lvl="0" indent="0" algn="l" rtl="0">
              <a:spcBef>
                <a:spcPts val="0"/>
              </a:spcBef>
              <a:spcAft>
                <a:spcPts val="0"/>
              </a:spcAft>
              <a:buClr>
                <a:schemeClr val="dk1"/>
              </a:buClr>
              <a:buSzPts val="14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ETF is also responsible for coordinating cross-network activity, judging applications from organisations interested in What Works Network membership status, and providing information and guidance to organisations exploring possible membership applications.</a:t>
            </a:r>
          </a:p>
          <a:p>
            <a:pPr marL="0" lvl="0" indent="0" algn="l" rtl="0">
              <a:lnSpc>
                <a:spcPct val="100000"/>
              </a:lnSpc>
              <a:spcBef>
                <a:spcPts val="0"/>
              </a:spcBef>
              <a:spcAft>
                <a:spcPts val="0"/>
              </a:spcAft>
              <a:buClr>
                <a:schemeClr val="dk1"/>
              </a:buClr>
              <a:buSzPts val="1100"/>
              <a:buFont typeface="Arial"/>
              <a:buNone/>
            </a:pPr>
            <a:endParaRPr dirty="0"/>
          </a:p>
        </p:txBody>
      </p:sp>
      <p:sp>
        <p:nvSpPr>
          <p:cNvPr id="419" name="Google Shape;419;g30e7796369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540001" y="12042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36550" algn="l" rtl="0">
              <a:lnSpc>
                <a:spcPct val="100000"/>
              </a:lnSpc>
              <a:spcBef>
                <a:spcPts val="500"/>
              </a:spcBef>
              <a:spcAft>
                <a:spcPts val="0"/>
              </a:spcAft>
              <a:buSzPts val="1700"/>
              <a:buChar char="•"/>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2" name="Google Shape;52;p13"/>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53" name="Google Shape;53;p13"/>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 name="Google Shape;55;p13"/>
          <p:cNvSpPr txBox="1">
            <a:spLocks noGrp="1"/>
          </p:cNvSpPr>
          <p:nvPr>
            <p:ph type="body" idx="2"/>
          </p:nvPr>
        </p:nvSpPr>
        <p:spPr>
          <a:xfrm>
            <a:off x="4698773" y="12042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36550" algn="l" rtl="0">
              <a:lnSpc>
                <a:spcPct val="100000"/>
              </a:lnSpc>
              <a:spcBef>
                <a:spcPts val="500"/>
              </a:spcBef>
              <a:spcAft>
                <a:spcPts val="0"/>
              </a:spcAft>
              <a:buSzPts val="1700"/>
              <a:buChar char="•"/>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body" idx="1"/>
          </p:nvPr>
        </p:nvSpPr>
        <p:spPr>
          <a:xfrm>
            <a:off x="540000" y="1204200"/>
            <a:ext cx="79878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36550" algn="l" rtl="0">
              <a:lnSpc>
                <a:spcPct val="100000"/>
              </a:lnSpc>
              <a:spcBef>
                <a:spcPts val="500"/>
              </a:spcBef>
              <a:spcAft>
                <a:spcPts val="0"/>
              </a:spcAft>
              <a:buSzPts val="1700"/>
              <a:buChar char="•"/>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59" name="Google Shape;59;p14"/>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0" name="Google Shape;60;p14"/>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579453" y="1950806"/>
            <a:ext cx="5065500" cy="415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6"/>
          <p:cNvSpPr txBox="1">
            <a:spLocks noGrp="1"/>
          </p:cNvSpPr>
          <p:nvPr>
            <p:ph type="subTitle" idx="1"/>
          </p:nvPr>
        </p:nvSpPr>
        <p:spPr>
          <a:xfrm>
            <a:off x="579453" y="2833978"/>
            <a:ext cx="50655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1"/>
              </a:buClr>
              <a:buSzPts val="2400"/>
              <a:buNone/>
              <a:defRPr sz="2400">
                <a:latin typeface="Arial"/>
                <a:ea typeface="Arial"/>
                <a:cs typeface="Arial"/>
                <a:sym typeface="Arial"/>
              </a:defRPr>
            </a:lvl1pPr>
            <a:lvl2pPr lvl="1" algn="ctr" rtl="0">
              <a:lnSpc>
                <a:spcPct val="100000"/>
              </a:lnSpc>
              <a:spcBef>
                <a:spcPts val="500"/>
              </a:spcBef>
              <a:spcAft>
                <a:spcPts val="0"/>
              </a:spcAft>
              <a:buSzPts val="1500"/>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9" name="Google Shape;69;p1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body" idx="1"/>
          </p:nvPr>
        </p:nvSpPr>
        <p:spPr>
          <a:xfrm>
            <a:off x="540001" y="12042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36550" algn="l" rtl="0">
              <a:lnSpc>
                <a:spcPct val="100000"/>
              </a:lnSpc>
              <a:spcBef>
                <a:spcPts val="500"/>
              </a:spcBef>
              <a:spcAft>
                <a:spcPts val="0"/>
              </a:spcAft>
              <a:buSzPts val="1700"/>
              <a:buChar char="•"/>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2" name="Google Shape;72;p17"/>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73" name="Google Shape;73;p17"/>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7"/>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7"/>
          <p:cNvSpPr txBox="1">
            <a:spLocks noGrp="1"/>
          </p:cNvSpPr>
          <p:nvPr>
            <p:ph type="body" idx="2"/>
          </p:nvPr>
        </p:nvSpPr>
        <p:spPr>
          <a:xfrm>
            <a:off x="4698773" y="12042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36550" algn="l" rtl="0">
              <a:lnSpc>
                <a:spcPct val="100000"/>
              </a:lnSpc>
              <a:spcBef>
                <a:spcPts val="500"/>
              </a:spcBef>
              <a:spcAft>
                <a:spcPts val="0"/>
              </a:spcAft>
              <a:buSzPts val="1700"/>
              <a:buChar char="•"/>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8"/>
          <p:cNvSpPr txBox="1">
            <a:spLocks noGrp="1"/>
          </p:cNvSpPr>
          <p:nvPr>
            <p:ph type="ctrTitle"/>
          </p:nvPr>
        </p:nvSpPr>
        <p:spPr>
          <a:xfrm>
            <a:off x="579452" y="1599405"/>
            <a:ext cx="4160100" cy="415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accent1"/>
              </a:buClr>
              <a:buSzPts val="3600"/>
              <a:buFont typeface="Arial"/>
              <a:buNone/>
              <a:defRPr sz="3600" b="1">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8"/>
          <p:cNvSpPr txBox="1">
            <a:spLocks noGrp="1"/>
          </p:cNvSpPr>
          <p:nvPr>
            <p:ph type="subTitle" idx="1"/>
          </p:nvPr>
        </p:nvSpPr>
        <p:spPr>
          <a:xfrm>
            <a:off x="579452" y="2372957"/>
            <a:ext cx="41601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1"/>
              </a:buClr>
              <a:buSzPts val="2400"/>
              <a:buNone/>
              <a:defRPr sz="2400">
                <a:latin typeface="Arial"/>
                <a:ea typeface="Arial"/>
                <a:cs typeface="Arial"/>
                <a:sym typeface="Arial"/>
              </a:defRPr>
            </a:lvl1pPr>
            <a:lvl2pPr lvl="1" algn="ctr" rtl="0">
              <a:lnSpc>
                <a:spcPct val="100000"/>
              </a:lnSpc>
              <a:spcBef>
                <a:spcPts val="500"/>
              </a:spcBef>
              <a:spcAft>
                <a:spcPts val="0"/>
              </a:spcAft>
              <a:buSzPts val="1500"/>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9" name="Google Shape;79;p18"/>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80" name="Google Shape;80;p18"/>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19"/>
          <p:cNvSpPr txBox="1">
            <a:spLocks noGrp="1"/>
          </p:cNvSpPr>
          <p:nvPr>
            <p:ph type="body" idx="1"/>
          </p:nvPr>
        </p:nvSpPr>
        <p:spPr>
          <a:xfrm>
            <a:off x="540000" y="1204200"/>
            <a:ext cx="79878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36550" algn="l" rtl="0">
              <a:lnSpc>
                <a:spcPct val="100000"/>
              </a:lnSpc>
              <a:spcBef>
                <a:spcPts val="500"/>
              </a:spcBef>
              <a:spcAft>
                <a:spcPts val="0"/>
              </a:spcAft>
              <a:buSzPts val="1700"/>
              <a:buChar char="•"/>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9"/>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84" name="Google Shape;84;p19"/>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9"/>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ctrTitle"/>
          </p:nvPr>
        </p:nvSpPr>
        <p:spPr>
          <a:xfrm>
            <a:off x="906526" y="808097"/>
            <a:ext cx="4160100" cy="415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1800"/>
              <a:buFont typeface="Arial"/>
              <a:buNone/>
              <a:defRPr sz="1800" b="1">
                <a:solidFill>
                  <a:schemeClr val="dk2"/>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20"/>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and object content">
  <p:cSld name="Text and object content">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1"/>
          <p:cNvSpPr txBox="1">
            <a:spLocks noGrp="1"/>
          </p:cNvSpPr>
          <p:nvPr>
            <p:ph type="body" idx="1"/>
          </p:nvPr>
        </p:nvSpPr>
        <p:spPr>
          <a:xfrm>
            <a:off x="540001" y="12042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36550" algn="l" rtl="0">
              <a:lnSpc>
                <a:spcPct val="100000"/>
              </a:lnSpc>
              <a:spcBef>
                <a:spcPts val="500"/>
              </a:spcBef>
              <a:spcAft>
                <a:spcPts val="0"/>
              </a:spcAft>
              <a:buSzPts val="1700"/>
              <a:buChar char="•"/>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21"/>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93" name="Google Shape;93;p21"/>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body" idx="2"/>
          </p:nvPr>
        </p:nvSpPr>
        <p:spPr>
          <a:xfrm>
            <a:off x="4698773" y="12042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342900" algn="l" rtl="0">
              <a:lnSpc>
                <a:spcPct val="100000"/>
              </a:lnSpc>
              <a:spcBef>
                <a:spcPts val="500"/>
              </a:spcBef>
              <a:spcAft>
                <a:spcPts val="0"/>
              </a:spcAft>
              <a:buSzPts val="1800"/>
              <a:buChar char="•"/>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1 line) and Content" type="obj">
  <p:cSld name="OBJEC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558000" y="1026000"/>
            <a:ext cx="8028000" cy="4860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SzPts val="2100"/>
              <a:buNone/>
              <a:defRPr sz="3600">
                <a:solidFill>
                  <a:schemeClr val="dk2"/>
                </a:solidFill>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2"/>
          <p:cNvSpPr txBox="1">
            <a:spLocks noGrp="1"/>
          </p:cNvSpPr>
          <p:nvPr>
            <p:ph type="body" idx="1"/>
          </p:nvPr>
        </p:nvSpPr>
        <p:spPr>
          <a:xfrm>
            <a:off x="558000" y="1566000"/>
            <a:ext cx="8028000" cy="3048300"/>
          </a:xfrm>
          <a:prstGeom prst="rect">
            <a:avLst/>
          </a:prstGeom>
          <a:noFill/>
          <a:ln>
            <a:noFill/>
          </a:ln>
        </p:spPr>
        <p:txBody>
          <a:bodyPr spcFirstLastPara="1" wrap="square" lIns="0" tIns="0" rIns="0" bIns="0" anchor="t" anchorCtr="0">
            <a:normAutofit/>
          </a:bodyPr>
          <a:lstStyle>
            <a:lvl1pPr marL="457200" lvl="0" indent="-228600" algn="l" rtl="0">
              <a:spcBef>
                <a:spcPts val="1200"/>
              </a:spcBef>
              <a:spcAft>
                <a:spcPts val="0"/>
              </a:spcAft>
              <a:buSzPts val="1700"/>
              <a:buNone/>
              <a:defRPr sz="2000" b="0">
                <a:solidFill>
                  <a:schemeClr val="dk2"/>
                </a:solidFill>
              </a:defRPr>
            </a:lvl1pPr>
            <a:lvl2pPr marL="914400" lvl="1" indent="-228600" algn="l" rtl="0">
              <a:spcBef>
                <a:spcPts val="600"/>
              </a:spcBef>
              <a:spcAft>
                <a:spcPts val="0"/>
              </a:spcAft>
              <a:buSzPts val="1700"/>
              <a:buNone/>
              <a:defRPr/>
            </a:lvl2pPr>
            <a:lvl3pPr marL="1371600" lvl="2" indent="-342900" algn="l" rtl="0">
              <a:spcBef>
                <a:spcPts val="600"/>
              </a:spcBef>
              <a:spcAft>
                <a:spcPts val="0"/>
              </a:spcAft>
              <a:buClr>
                <a:schemeClr val="dk1"/>
              </a:buClr>
              <a:buSzPts val="1800"/>
              <a:buChar char="•"/>
              <a:defRPr/>
            </a:lvl3pPr>
            <a:lvl4pPr marL="1828800" lvl="3" indent="-342900" algn="l" rtl="0">
              <a:spcBef>
                <a:spcPts val="600"/>
              </a:spcBef>
              <a:spcAft>
                <a:spcPts val="0"/>
              </a:spcAft>
              <a:buClr>
                <a:schemeClr val="dk1"/>
              </a:buClr>
              <a:buSzPts val="1800"/>
              <a:buChar char="•"/>
              <a:defRPr/>
            </a:lvl4pPr>
            <a:lvl5pPr marL="2286000" lvl="4" indent="-342900" algn="l" rtl="0">
              <a:spcBef>
                <a:spcPts val="400"/>
              </a:spcBef>
              <a:spcAft>
                <a:spcPts val="0"/>
              </a:spcAft>
              <a:buClr>
                <a:schemeClr val="dk1"/>
              </a:buClr>
              <a:buSzPts val="18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99" name="Google Shape;99;p22"/>
          <p:cNvSpPr txBox="1">
            <a:spLocks noGrp="1"/>
          </p:cNvSpPr>
          <p:nvPr>
            <p:ph type="sldNum" idx="12"/>
          </p:nvPr>
        </p:nvSpPr>
        <p:spPr>
          <a:xfrm>
            <a:off x="0" y="4731544"/>
            <a:ext cx="9144000" cy="411900"/>
          </a:xfrm>
          <a:prstGeom prst="rect">
            <a:avLst/>
          </a:prstGeom>
          <a:solidFill>
            <a:schemeClr val="dk2"/>
          </a:solidFill>
          <a:ln>
            <a:noFill/>
          </a:ln>
        </p:spPr>
        <p:txBody>
          <a:bodyPr spcFirstLastPara="1" wrap="square" lIns="0" tIns="0" rIns="91425" bIns="0" anchor="ctr" anchorCtr="0">
            <a:noAutofit/>
          </a:bodyPr>
          <a:lstStyle>
            <a:lvl1pPr marL="0" marR="0" lvl="0"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b="1">
              <a:solidFill>
                <a:schemeClr val="dk1"/>
              </a:solidFill>
            </a:endParaRPr>
          </a:p>
        </p:txBody>
      </p:sp>
      <p:sp>
        <p:nvSpPr>
          <p:cNvPr id="100" name="Google Shape;100;p22"/>
          <p:cNvSpPr txBox="1">
            <a:spLocks noGrp="1"/>
          </p:cNvSpPr>
          <p:nvPr>
            <p:ph type="ftr" idx="11"/>
          </p:nvPr>
        </p:nvSpPr>
        <p:spPr>
          <a:xfrm>
            <a:off x="900112" y="4731544"/>
            <a:ext cx="7704000" cy="4119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100"/>
              <a:buNone/>
              <a:defRPr sz="12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1"/>
        <p:cNvGrpSpPr/>
        <p:nvPr/>
      </p:nvGrpSpPr>
      <p:grpSpPr>
        <a:xfrm>
          <a:off x="0" y="0"/>
          <a:ext cx="0" cy="0"/>
          <a:chOff x="0" y="0"/>
          <a:chExt cx="0" cy="0"/>
        </a:xfrm>
      </p:grpSpPr>
      <p:sp>
        <p:nvSpPr>
          <p:cNvPr id="102" name="Google Shape;102;p23"/>
          <p:cNvSpPr/>
          <p:nvPr/>
        </p:nvSpPr>
        <p:spPr>
          <a:xfrm>
            <a:off x="5904801" y="3790775"/>
            <a:ext cx="3239100" cy="1352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3" name="Google Shape;103;p23"/>
          <p:cNvGrpSpPr/>
          <p:nvPr/>
        </p:nvGrpSpPr>
        <p:grpSpPr>
          <a:xfrm>
            <a:off x="6567600" y="4062950"/>
            <a:ext cx="2270465" cy="748425"/>
            <a:chOff x="8088704" y="5366158"/>
            <a:chExt cx="3695419" cy="1218139"/>
          </a:xfrm>
        </p:grpSpPr>
        <p:sp>
          <p:nvSpPr>
            <p:cNvPr id="104" name="Google Shape;104;p23"/>
            <p:cNvSpPr txBox="1"/>
            <p:nvPr/>
          </p:nvSpPr>
          <p:spPr>
            <a:xfrm>
              <a:off x="9444423" y="5366158"/>
              <a:ext cx="2339700" cy="369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Clr>
                  <a:schemeClr val="dk1"/>
                </a:buClr>
                <a:buSzPts val="1000"/>
                <a:buFont typeface="Arial"/>
                <a:buNone/>
              </a:pPr>
              <a:r>
                <a:rPr lang="en-GB" sz="1000" b="0" i="0" u="none" strike="noStrike" cap="none">
                  <a:solidFill>
                    <a:schemeClr val="dk1"/>
                  </a:solidFill>
                  <a:latin typeface="Arial"/>
                  <a:ea typeface="Arial"/>
                  <a:cs typeface="Arial"/>
                  <a:sym typeface="Arial"/>
                </a:rPr>
                <a:t>In partnership with:</a:t>
              </a:r>
              <a:endParaRPr sz="1100"/>
            </a:p>
          </p:txBody>
        </p:sp>
        <p:pic>
          <p:nvPicPr>
            <p:cNvPr id="105" name="Google Shape;105;p23" descr="WG_positive_40mm.jpg"/>
            <p:cNvPicPr preferRelativeResize="0"/>
            <p:nvPr/>
          </p:nvPicPr>
          <p:blipFill rotWithShape="1">
            <a:blip r:embed="rId2">
              <a:alphaModFix/>
            </a:blip>
            <a:srcRect/>
            <a:stretch/>
          </p:blipFill>
          <p:spPr>
            <a:xfrm>
              <a:off x="10974449" y="5819689"/>
              <a:ext cx="806070" cy="764608"/>
            </a:xfrm>
            <a:prstGeom prst="rect">
              <a:avLst/>
            </a:prstGeom>
            <a:noFill/>
            <a:ln>
              <a:noFill/>
            </a:ln>
          </p:spPr>
        </p:pic>
        <p:pic>
          <p:nvPicPr>
            <p:cNvPr id="106" name="Google Shape;106;p23" descr="image004.png"/>
            <p:cNvPicPr preferRelativeResize="0"/>
            <p:nvPr/>
          </p:nvPicPr>
          <p:blipFill rotWithShape="1">
            <a:blip r:embed="rId3">
              <a:alphaModFix/>
            </a:blip>
            <a:srcRect/>
            <a:stretch/>
          </p:blipFill>
          <p:spPr>
            <a:xfrm>
              <a:off x="8088704" y="6045615"/>
              <a:ext cx="2628137" cy="480060"/>
            </a:xfrm>
            <a:prstGeom prst="rect">
              <a:avLst/>
            </a:prstGeom>
            <a:noFill/>
            <a:ln>
              <a:noFill/>
            </a:ln>
          </p:spPr>
        </p:pic>
      </p:grpSp>
      <p:sp>
        <p:nvSpPr>
          <p:cNvPr id="107" name="Google Shape;107;p23"/>
          <p:cNvSpPr txBox="1">
            <a:spLocks noGrp="1"/>
          </p:cNvSpPr>
          <p:nvPr>
            <p:ph type="title"/>
          </p:nvPr>
        </p:nvSpPr>
        <p:spPr>
          <a:xfrm>
            <a:off x="5135879" y="1688795"/>
            <a:ext cx="3702000" cy="994200"/>
          </a:xfrm>
          <a:prstGeom prst="rect">
            <a:avLst/>
          </a:prstGeom>
          <a:noFill/>
          <a:ln>
            <a:noFill/>
          </a:ln>
        </p:spPr>
        <p:txBody>
          <a:bodyPr spcFirstLastPara="1" wrap="square" lIns="68575" tIns="34275" rIns="68575" bIns="34275" anchor="b" anchorCtr="0">
            <a:noAutofit/>
          </a:bodyPr>
          <a:lstStyle>
            <a:lvl1pPr lvl="0" algn="r" rtl="0">
              <a:lnSpc>
                <a:spcPct val="90000"/>
              </a:lnSpc>
              <a:spcBef>
                <a:spcPts val="500"/>
              </a:spcBef>
              <a:spcAft>
                <a:spcPts val="0"/>
              </a:spcAft>
              <a:buClr>
                <a:schemeClr val="dk1"/>
              </a:buClr>
              <a:buSzPts val="3400"/>
              <a:buFont typeface="Arial"/>
              <a:buNone/>
              <a:defRPr sz="3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3"/>
          <p:cNvSpPr txBox="1">
            <a:spLocks noGrp="1"/>
          </p:cNvSpPr>
          <p:nvPr>
            <p:ph type="body" idx="1"/>
          </p:nvPr>
        </p:nvSpPr>
        <p:spPr>
          <a:xfrm>
            <a:off x="5146138" y="3255068"/>
            <a:ext cx="3691800" cy="359700"/>
          </a:xfrm>
          <a:prstGeom prst="rect">
            <a:avLst/>
          </a:prstGeom>
          <a:noFill/>
          <a:ln>
            <a:noFill/>
          </a:ln>
        </p:spPr>
        <p:txBody>
          <a:bodyPr spcFirstLastPara="1" wrap="square" lIns="68575" tIns="34275" rIns="68575" bIns="34275" anchor="t" anchorCtr="0">
            <a:normAutofit/>
          </a:bodyPr>
          <a:lstStyle>
            <a:lvl1pPr marL="457200" lvl="0" indent="-228600" algn="r" rtl="0">
              <a:lnSpc>
                <a:spcPct val="90000"/>
              </a:lnSpc>
              <a:spcBef>
                <a:spcPts val="500"/>
              </a:spcBef>
              <a:spcAft>
                <a:spcPts val="0"/>
              </a:spcAft>
              <a:buSzPts val="1800"/>
              <a:buNone/>
              <a:defRPr sz="1800" i="0"/>
            </a:lvl1pPr>
            <a:lvl2pPr marL="914400" lvl="1" indent="-228600" algn="l" rtl="0">
              <a:lnSpc>
                <a:spcPct val="90000"/>
              </a:lnSpc>
              <a:spcBef>
                <a:spcPts val="400"/>
              </a:spcBef>
              <a:spcAft>
                <a:spcPts val="0"/>
              </a:spcAft>
              <a:buSzPts val="1800"/>
              <a:buNone/>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2"/>
          </p:nvPr>
        </p:nvSpPr>
        <p:spPr>
          <a:xfrm>
            <a:off x="5146138" y="2869319"/>
            <a:ext cx="3691800" cy="359700"/>
          </a:xfrm>
          <a:prstGeom prst="rect">
            <a:avLst/>
          </a:prstGeom>
          <a:noFill/>
          <a:ln>
            <a:noFill/>
          </a:ln>
        </p:spPr>
        <p:txBody>
          <a:bodyPr spcFirstLastPara="1" wrap="square" lIns="68575" tIns="34275" rIns="68575" bIns="34275" anchor="t" anchorCtr="0">
            <a:normAutofit/>
          </a:bodyPr>
          <a:lstStyle>
            <a:lvl1pPr marL="457200" lvl="0" indent="-228600" algn="r" rtl="0">
              <a:lnSpc>
                <a:spcPct val="90000"/>
              </a:lnSpc>
              <a:spcBef>
                <a:spcPts val="500"/>
              </a:spcBef>
              <a:spcAft>
                <a:spcPts val="0"/>
              </a:spcAft>
              <a:buSzPts val="1800"/>
              <a:buNone/>
              <a:defRPr sz="1800" b="1" i="0"/>
            </a:lvl1pPr>
            <a:lvl2pPr marL="914400" lvl="1" indent="-228600" algn="l" rtl="0">
              <a:lnSpc>
                <a:spcPct val="90000"/>
              </a:lnSpc>
              <a:spcBef>
                <a:spcPts val="400"/>
              </a:spcBef>
              <a:spcAft>
                <a:spcPts val="0"/>
              </a:spcAft>
              <a:buSzPts val="1800"/>
              <a:buNone/>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10" name="Google Shape;110;p23" descr="Text, logo&#10;&#10;Description automatically generated"/>
          <p:cNvPicPr preferRelativeResize="0"/>
          <p:nvPr/>
        </p:nvPicPr>
        <p:blipFill rotWithShape="1">
          <a:blip r:embed="rId4">
            <a:alphaModFix/>
          </a:blip>
          <a:srcRect/>
          <a:stretch/>
        </p:blipFill>
        <p:spPr>
          <a:xfrm>
            <a:off x="7844018" y="155496"/>
            <a:ext cx="1181101" cy="1181101"/>
          </a:xfrm>
          <a:prstGeom prst="rect">
            <a:avLst/>
          </a:prstGeom>
          <a:noFill/>
          <a:ln>
            <a:noFill/>
          </a:ln>
        </p:spPr>
      </p:pic>
      <p:grpSp>
        <p:nvGrpSpPr>
          <p:cNvPr id="111" name="Google Shape;111;p23"/>
          <p:cNvGrpSpPr/>
          <p:nvPr/>
        </p:nvGrpSpPr>
        <p:grpSpPr>
          <a:xfrm>
            <a:off x="4038852" y="4433412"/>
            <a:ext cx="2370360" cy="704475"/>
            <a:chOff x="5273174" y="5914855"/>
            <a:chExt cx="3160480" cy="939300"/>
          </a:xfrm>
        </p:grpSpPr>
        <p:grpSp>
          <p:nvGrpSpPr>
            <p:cNvPr id="112" name="Google Shape;112;p23"/>
            <p:cNvGrpSpPr/>
            <p:nvPr/>
          </p:nvGrpSpPr>
          <p:grpSpPr>
            <a:xfrm>
              <a:off x="6734130" y="5914855"/>
              <a:ext cx="1699524" cy="939300"/>
              <a:chOff x="2626995" y="4850644"/>
              <a:chExt cx="2207747" cy="939300"/>
            </a:xfrm>
          </p:grpSpPr>
          <p:sp>
            <p:nvSpPr>
              <p:cNvPr id="113" name="Google Shape;113;p23"/>
              <p:cNvSpPr txBox="1"/>
              <p:nvPr/>
            </p:nvSpPr>
            <p:spPr>
              <a:xfrm>
                <a:off x="2682242" y="4850644"/>
                <a:ext cx="2152500" cy="9393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#CivilServiceLive</a:t>
                </a:r>
                <a:endParaRPr sz="1100"/>
              </a:p>
              <a:p>
                <a:pPr marL="0" marR="0" lvl="0" indent="0" algn="l" rtl="0">
                  <a:lnSpc>
                    <a:spcPct val="90000"/>
                  </a:lnSpc>
                  <a:spcBef>
                    <a:spcPts val="20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@UKCivilService</a:t>
                </a:r>
                <a:endParaRPr sz="1100"/>
              </a:p>
            </p:txBody>
          </p:sp>
          <p:cxnSp>
            <p:nvCxnSpPr>
              <p:cNvPr id="114" name="Google Shape;114;p23"/>
              <p:cNvCxnSpPr/>
              <p:nvPr/>
            </p:nvCxnSpPr>
            <p:spPr>
              <a:xfrm>
                <a:off x="2626995" y="4885662"/>
                <a:ext cx="0" cy="441300"/>
              </a:xfrm>
              <a:prstGeom prst="straightConnector1">
                <a:avLst/>
              </a:prstGeom>
              <a:noFill/>
              <a:ln w="19050" cap="flat" cmpd="sng">
                <a:solidFill>
                  <a:schemeClr val="dk1"/>
                </a:solidFill>
                <a:prstDash val="solid"/>
                <a:miter lim="800000"/>
                <a:headEnd type="none" w="sm" len="sm"/>
                <a:tailEnd type="none" w="sm" len="sm"/>
              </a:ln>
            </p:spPr>
          </p:cxnSp>
        </p:grpSp>
        <p:pic>
          <p:nvPicPr>
            <p:cNvPr id="115" name="Google Shape;115;p23"/>
            <p:cNvPicPr preferRelativeResize="0"/>
            <p:nvPr/>
          </p:nvPicPr>
          <p:blipFill rotWithShape="1">
            <a:blip r:embed="rId5">
              <a:alphaModFix/>
            </a:blip>
            <a:srcRect/>
            <a:stretch/>
          </p:blipFill>
          <p:spPr>
            <a:xfrm>
              <a:off x="5273174" y="5914855"/>
              <a:ext cx="1305197" cy="452296"/>
            </a:xfrm>
            <a:prstGeom prst="rect">
              <a:avLst/>
            </a:prstGeom>
            <a:noFill/>
            <a:ln>
              <a:noFill/>
            </a:ln>
          </p:spPr>
        </p:pic>
      </p:grpSp>
      <p:pic>
        <p:nvPicPr>
          <p:cNvPr id="116" name="Google Shape;116;p23" descr="Diagram, logo&#10;&#10;Description automatically generated"/>
          <p:cNvPicPr preferRelativeResize="0"/>
          <p:nvPr/>
        </p:nvPicPr>
        <p:blipFill rotWithShape="1">
          <a:blip r:embed="rId6">
            <a:alphaModFix/>
          </a:blip>
          <a:srcRect/>
          <a:stretch/>
        </p:blipFill>
        <p:spPr>
          <a:xfrm>
            <a:off x="0" y="0"/>
            <a:ext cx="9144000" cy="5143500"/>
          </a:xfrm>
          <a:prstGeom prst="rect">
            <a:avLst/>
          </a:prstGeom>
          <a:noFill/>
          <a:ln>
            <a:noFill/>
          </a:ln>
        </p:spPr>
      </p:pic>
      <p:sp>
        <p:nvSpPr>
          <p:cNvPr id="117" name="Google Shape;117;p2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8"/>
        <p:cNvGrpSpPr/>
        <p:nvPr/>
      </p:nvGrpSpPr>
      <p:grpSpPr>
        <a:xfrm>
          <a:off x="0" y="0"/>
          <a:ext cx="0" cy="0"/>
          <a:chOff x="0" y="0"/>
          <a:chExt cx="0" cy="0"/>
        </a:xfrm>
      </p:grpSpPr>
      <p:sp>
        <p:nvSpPr>
          <p:cNvPr id="119" name="Google Shape;119;p24"/>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0" name="Google Shape;120;p24"/>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4"/>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Column Text Slide">
  <p:cSld name="2 Column Text Slide">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08610" y="273844"/>
            <a:ext cx="7448100" cy="79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500"/>
              </a:spcBef>
              <a:spcAft>
                <a:spcPts val="0"/>
              </a:spcAft>
              <a:buClr>
                <a:schemeClr val="dk1"/>
              </a:buClr>
              <a:buSzPts val="2300"/>
              <a:buFont typeface="Arial"/>
              <a:buNone/>
              <a:defRPr sz="2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5"/>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5" name="Google Shape;125;p25"/>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6" name="Google Shape;126;p25"/>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7" name="Google Shape;127;p25"/>
          <p:cNvSpPr txBox="1">
            <a:spLocks noGrp="1"/>
          </p:cNvSpPr>
          <p:nvPr>
            <p:ph type="body" idx="1"/>
          </p:nvPr>
        </p:nvSpPr>
        <p:spPr>
          <a:xfrm>
            <a:off x="305990" y="1268017"/>
            <a:ext cx="4025400" cy="3300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25"/>
          <p:cNvSpPr txBox="1">
            <a:spLocks noGrp="1"/>
          </p:cNvSpPr>
          <p:nvPr>
            <p:ph type="body" idx="2"/>
          </p:nvPr>
        </p:nvSpPr>
        <p:spPr>
          <a:xfrm>
            <a:off x="4812030" y="1268016"/>
            <a:ext cx="4026000" cy="3300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cxnSp>
        <p:nvCxnSpPr>
          <p:cNvPr id="129" name="Google Shape;129;p25"/>
          <p:cNvCxnSpPr/>
          <p:nvPr/>
        </p:nvCxnSpPr>
        <p:spPr>
          <a:xfrm>
            <a:off x="4572000" y="1702832"/>
            <a:ext cx="0" cy="2430600"/>
          </a:xfrm>
          <a:prstGeom prst="straightConnector1">
            <a:avLst/>
          </a:prstGeom>
          <a:noFill/>
          <a:ln w="19050" cap="rnd" cmpd="sng">
            <a:solidFill>
              <a:schemeClr val="dk2"/>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308610" y="273844"/>
            <a:ext cx="7448100" cy="79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50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6"/>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33" name="Google Shape;133;p26"/>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6"/>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26"/>
          <p:cNvSpPr txBox="1">
            <a:spLocks noGrp="1"/>
          </p:cNvSpPr>
          <p:nvPr>
            <p:ph type="body" idx="1"/>
          </p:nvPr>
        </p:nvSpPr>
        <p:spPr>
          <a:xfrm>
            <a:off x="305991" y="1268017"/>
            <a:ext cx="8532000" cy="3300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and Text Slide">
  <p:cSld name="Image and Text Slide">
    <p:spTree>
      <p:nvGrpSpPr>
        <p:cNvPr id="1" name="Shape 136"/>
        <p:cNvGrpSpPr/>
        <p:nvPr/>
      </p:nvGrpSpPr>
      <p:grpSpPr>
        <a:xfrm>
          <a:off x="0" y="0"/>
          <a:ext cx="0" cy="0"/>
          <a:chOff x="0" y="0"/>
          <a:chExt cx="0" cy="0"/>
        </a:xfrm>
      </p:grpSpPr>
      <p:pic>
        <p:nvPicPr>
          <p:cNvPr id="137" name="Google Shape;137;p27" descr="A picture containing text, aircraft, vector graphics&#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8" name="Google Shape;138;p27"/>
          <p:cNvSpPr txBox="1">
            <a:spLocks noGrp="1"/>
          </p:cNvSpPr>
          <p:nvPr>
            <p:ph type="title"/>
          </p:nvPr>
        </p:nvSpPr>
        <p:spPr>
          <a:xfrm>
            <a:off x="308610" y="273844"/>
            <a:ext cx="4789200" cy="79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500"/>
              </a:spcBef>
              <a:spcAft>
                <a:spcPts val="0"/>
              </a:spcAft>
              <a:buClr>
                <a:schemeClr val="dk1"/>
              </a:buClr>
              <a:buSzPts val="2300"/>
              <a:buFont typeface="Arial"/>
              <a:buNone/>
              <a:defRPr sz="2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39" name="Google Shape;139;p27" descr="Text, logo&#10;&#10;Description automatically generated"/>
          <p:cNvPicPr preferRelativeResize="0"/>
          <p:nvPr/>
        </p:nvPicPr>
        <p:blipFill rotWithShape="1">
          <a:blip r:embed="rId3">
            <a:alphaModFix/>
          </a:blip>
          <a:srcRect/>
          <a:stretch/>
        </p:blipFill>
        <p:spPr>
          <a:xfrm>
            <a:off x="7844018" y="155496"/>
            <a:ext cx="1181101" cy="1181101"/>
          </a:xfrm>
          <a:prstGeom prst="rect">
            <a:avLst/>
          </a:prstGeom>
          <a:noFill/>
          <a:ln>
            <a:noFill/>
          </a:ln>
        </p:spPr>
      </p:pic>
      <p:sp>
        <p:nvSpPr>
          <p:cNvPr id="140" name="Google Shape;140;p27"/>
          <p:cNvSpPr>
            <a:spLocks noGrp="1"/>
          </p:cNvSpPr>
          <p:nvPr>
            <p:ph type="pic" idx="2"/>
          </p:nvPr>
        </p:nvSpPr>
        <p:spPr>
          <a:xfrm>
            <a:off x="4572000" y="652222"/>
            <a:ext cx="3791700" cy="3791700"/>
          </a:xfrm>
          <a:prstGeom prst="rect">
            <a:avLst/>
          </a:prstGeom>
          <a:solidFill>
            <a:srgbClr val="F2F2F2"/>
          </a:solidFill>
          <a:ln>
            <a:noFill/>
          </a:ln>
        </p:spPr>
      </p:sp>
      <p:sp>
        <p:nvSpPr>
          <p:cNvPr id="141" name="Google Shape;141;p27"/>
          <p:cNvSpPr txBox="1">
            <a:spLocks noGrp="1"/>
          </p:cNvSpPr>
          <p:nvPr>
            <p:ph type="body" idx="1"/>
          </p:nvPr>
        </p:nvSpPr>
        <p:spPr>
          <a:xfrm>
            <a:off x="305991" y="1268016"/>
            <a:ext cx="4025400" cy="3300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SzPts val="1800"/>
              <a:buNone/>
              <a:defRPr sz="1800"/>
            </a:lvl1pPr>
            <a:lvl2pPr marL="914400" lvl="1" indent="-342900" algn="l" rtl="0">
              <a:lnSpc>
                <a:spcPct val="90000"/>
              </a:lnSpc>
              <a:spcBef>
                <a:spcPts val="400"/>
              </a:spcBef>
              <a:spcAft>
                <a:spcPts val="0"/>
              </a:spcAft>
              <a:buSzPts val="1800"/>
              <a:buChar char="•"/>
              <a:defRPr sz="1800"/>
            </a:lvl2pPr>
            <a:lvl3pPr marL="1371600" lvl="2" indent="-342900" algn="l" rtl="0">
              <a:lnSpc>
                <a:spcPct val="90000"/>
              </a:lnSpc>
              <a:spcBef>
                <a:spcPts val="400"/>
              </a:spcBef>
              <a:spcAft>
                <a:spcPts val="0"/>
              </a:spcAft>
              <a:buSzPts val="1800"/>
              <a:buChar char="•"/>
              <a:defRPr sz="1800"/>
            </a:lvl3pPr>
            <a:lvl4pPr marL="1828800" lvl="3" indent="-342900" algn="l" rtl="0">
              <a:lnSpc>
                <a:spcPct val="90000"/>
              </a:lnSpc>
              <a:spcBef>
                <a:spcPts val="400"/>
              </a:spcBef>
              <a:spcAft>
                <a:spcPts val="0"/>
              </a:spcAft>
              <a:buSzPts val="1800"/>
              <a:buChar char="•"/>
              <a:defRPr sz="1800"/>
            </a:lvl4pPr>
            <a:lvl5pPr marL="2286000" lvl="4" indent="-342900" algn="l" rtl="0">
              <a:lnSpc>
                <a:spcPct val="90000"/>
              </a:lnSpc>
              <a:spcBef>
                <a:spcPts val="400"/>
              </a:spcBef>
              <a:spcAft>
                <a:spcPts val="0"/>
              </a:spcAft>
              <a:buSzPts val="1800"/>
              <a:buChar char="•"/>
              <a:defRPr sz="18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2" name="Google Shape;142;p27"/>
          <p:cNvSpPr txBox="1">
            <a:spLocks noGrp="1"/>
          </p:cNvSpPr>
          <p:nvPr>
            <p:ph type="dt" idx="10"/>
          </p:nvPr>
        </p:nvSpPr>
        <p:spPr>
          <a:xfrm>
            <a:off x="308610" y="4767263"/>
            <a:ext cx="765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3" name="Google Shape;143;p27"/>
          <p:cNvSpPr txBox="1">
            <a:spLocks noGrp="1"/>
          </p:cNvSpPr>
          <p:nvPr>
            <p:ph type="ftr" idx="11"/>
          </p:nvPr>
        </p:nvSpPr>
        <p:spPr>
          <a:xfrm>
            <a:off x="1074421" y="4767263"/>
            <a:ext cx="29337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27"/>
          <p:cNvSpPr txBox="1">
            <a:spLocks noGrp="1"/>
          </p:cNvSpPr>
          <p:nvPr>
            <p:ph type="sldNum" idx="12"/>
          </p:nvPr>
        </p:nvSpPr>
        <p:spPr>
          <a:xfrm>
            <a:off x="4008119" y="4767263"/>
            <a:ext cx="323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grpSp>
        <p:nvGrpSpPr>
          <p:cNvPr id="145" name="Google Shape;145;p27"/>
          <p:cNvGrpSpPr/>
          <p:nvPr/>
        </p:nvGrpSpPr>
        <p:grpSpPr>
          <a:xfrm>
            <a:off x="7882304" y="4710746"/>
            <a:ext cx="1199135" cy="382704"/>
            <a:chOff x="2644310" y="4850644"/>
            <a:chExt cx="2506030" cy="799800"/>
          </a:xfrm>
        </p:grpSpPr>
        <p:sp>
          <p:nvSpPr>
            <p:cNvPr id="146" name="Google Shape;146;p27"/>
            <p:cNvSpPr txBox="1"/>
            <p:nvPr/>
          </p:nvSpPr>
          <p:spPr>
            <a:xfrm>
              <a:off x="2682240" y="4850644"/>
              <a:ext cx="2468100" cy="7998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lt1"/>
                </a:buClr>
                <a:buSzPts val="900"/>
                <a:buFont typeface="Arial"/>
                <a:buNone/>
              </a:pPr>
              <a:r>
                <a:rPr lang="en-GB" sz="900" b="1" i="0" u="none" strike="noStrike" cap="none">
                  <a:solidFill>
                    <a:schemeClr val="lt1"/>
                  </a:solidFill>
                  <a:latin typeface="Arial"/>
                  <a:ea typeface="Arial"/>
                  <a:cs typeface="Arial"/>
                  <a:sym typeface="Arial"/>
                </a:rPr>
                <a:t>#CivilServiceLive</a:t>
              </a:r>
              <a:endParaRPr sz="900" b="1" i="0" u="none" strike="noStrike" cap="none">
                <a:solidFill>
                  <a:schemeClr val="lt1"/>
                </a:solidFill>
                <a:latin typeface="Arial"/>
                <a:ea typeface="Arial"/>
                <a:cs typeface="Arial"/>
                <a:sym typeface="Arial"/>
              </a:endParaRPr>
            </a:p>
            <a:p>
              <a:pPr marL="0" marR="0" lvl="0" indent="0" algn="l" rtl="0">
                <a:lnSpc>
                  <a:spcPct val="90000"/>
                </a:lnSpc>
                <a:spcBef>
                  <a:spcPts val="500"/>
                </a:spcBef>
                <a:spcAft>
                  <a:spcPts val="0"/>
                </a:spcAft>
                <a:buClr>
                  <a:schemeClr val="lt1"/>
                </a:buClr>
                <a:buSzPts val="900"/>
                <a:buFont typeface="Arial"/>
                <a:buNone/>
              </a:pPr>
              <a:r>
                <a:rPr lang="en-GB" sz="900" b="1" i="0" u="none" strike="noStrike" cap="none">
                  <a:solidFill>
                    <a:schemeClr val="lt1"/>
                  </a:solidFill>
                  <a:latin typeface="Arial"/>
                  <a:ea typeface="Arial"/>
                  <a:cs typeface="Arial"/>
                  <a:sym typeface="Arial"/>
                </a:rPr>
                <a:t>@UKCivilService</a:t>
              </a:r>
              <a:endParaRPr sz="900" b="1" i="0" u="none" strike="noStrike" cap="none">
                <a:solidFill>
                  <a:schemeClr val="lt1"/>
                </a:solidFill>
                <a:latin typeface="Arial"/>
                <a:ea typeface="Arial"/>
                <a:cs typeface="Arial"/>
                <a:sym typeface="Arial"/>
              </a:endParaRPr>
            </a:p>
          </p:txBody>
        </p:sp>
        <p:cxnSp>
          <p:nvCxnSpPr>
            <p:cNvPr id="147" name="Google Shape;147;p27"/>
            <p:cNvCxnSpPr/>
            <p:nvPr/>
          </p:nvCxnSpPr>
          <p:spPr>
            <a:xfrm>
              <a:off x="2644310" y="4924663"/>
              <a:ext cx="0" cy="586500"/>
            </a:xfrm>
            <a:prstGeom prst="straightConnector1">
              <a:avLst/>
            </a:prstGeom>
            <a:noFill/>
            <a:ln w="19050" cap="flat" cmpd="sng">
              <a:solidFill>
                <a:schemeClr val="lt1"/>
              </a:solidFill>
              <a:prstDash val="solid"/>
              <a:miter lim="800000"/>
              <a:headEnd type="none" w="sm" len="sm"/>
              <a:tailEnd type="none" w="sm" len="sm"/>
            </a:ln>
          </p:spPr>
        </p:cxnSp>
      </p:grpSp>
      <p:pic>
        <p:nvPicPr>
          <p:cNvPr id="148" name="Google Shape;148;p27"/>
          <p:cNvPicPr preferRelativeResize="0"/>
          <p:nvPr/>
        </p:nvPicPr>
        <p:blipFill rotWithShape="1">
          <a:blip r:embed="rId4">
            <a:alphaModFix/>
          </a:blip>
          <a:srcRect/>
          <a:stretch/>
        </p:blipFill>
        <p:spPr>
          <a:xfrm>
            <a:off x="6939682" y="4738066"/>
            <a:ext cx="833683" cy="288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Slide_1">
  <p:cSld name="Image Slide_1">
    <p:spTree>
      <p:nvGrpSpPr>
        <p:cNvPr id="1" name="Shape 149"/>
        <p:cNvGrpSpPr/>
        <p:nvPr/>
      </p:nvGrpSpPr>
      <p:grpSpPr>
        <a:xfrm>
          <a:off x="0" y="0"/>
          <a:ext cx="0" cy="0"/>
          <a:chOff x="0" y="0"/>
          <a:chExt cx="0" cy="0"/>
        </a:xfrm>
      </p:grpSpPr>
      <p:sp>
        <p:nvSpPr>
          <p:cNvPr id="150" name="Google Shape;150;p28"/>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1" name="Google Shape;151;p28"/>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8"/>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53" name="Google Shape;153;p28"/>
          <p:cNvSpPr>
            <a:spLocks noGrp="1"/>
          </p:cNvSpPr>
          <p:nvPr>
            <p:ph type="pic" idx="2"/>
          </p:nvPr>
        </p:nvSpPr>
        <p:spPr>
          <a:xfrm>
            <a:off x="0" y="0"/>
            <a:ext cx="7741500" cy="4569000"/>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Graph Slide">
  <p:cSld name="Text and Graph Slide">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08610" y="273844"/>
            <a:ext cx="7448100" cy="79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50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29"/>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7" name="Google Shape;157;p29"/>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59" name="Google Shape;159;p29"/>
          <p:cNvSpPr txBox="1">
            <a:spLocks noGrp="1"/>
          </p:cNvSpPr>
          <p:nvPr>
            <p:ph type="body" idx="1"/>
          </p:nvPr>
        </p:nvSpPr>
        <p:spPr>
          <a:xfrm>
            <a:off x="305992" y="1268017"/>
            <a:ext cx="3518100" cy="3300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29"/>
          <p:cNvSpPr>
            <a:spLocks noGrp="1"/>
          </p:cNvSpPr>
          <p:nvPr>
            <p:ph type="chart" idx="2"/>
          </p:nvPr>
        </p:nvSpPr>
        <p:spPr>
          <a:xfrm>
            <a:off x="3906456" y="1268016"/>
            <a:ext cx="4931700" cy="3300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5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61"/>
        <p:cNvGrpSpPr/>
        <p:nvPr/>
      </p:nvGrpSpPr>
      <p:grpSpPr>
        <a:xfrm>
          <a:off x="0" y="0"/>
          <a:ext cx="0" cy="0"/>
          <a:chOff x="0" y="0"/>
          <a:chExt cx="0" cy="0"/>
        </a:xfrm>
      </p:grpSpPr>
      <p:pic>
        <p:nvPicPr>
          <p:cNvPr id="162" name="Google Shape;162;p30" descr="Diagram, venn diagram&#10;&#10;Description automatically generated"/>
          <p:cNvPicPr preferRelativeResize="0"/>
          <p:nvPr/>
        </p:nvPicPr>
        <p:blipFill rotWithShape="1">
          <a:blip r:embed="rId2">
            <a:alphaModFix/>
          </a:blip>
          <a:srcRect/>
          <a:stretch/>
        </p:blipFill>
        <p:spPr>
          <a:xfrm>
            <a:off x="0" y="0"/>
            <a:ext cx="8427792" cy="4740633"/>
          </a:xfrm>
          <a:prstGeom prst="rect">
            <a:avLst/>
          </a:prstGeom>
          <a:noFill/>
          <a:ln>
            <a:noFill/>
          </a:ln>
        </p:spPr>
      </p:pic>
      <p:pic>
        <p:nvPicPr>
          <p:cNvPr id="163" name="Google Shape;163;p30" descr="Text, logo&#10;&#10;Description automatically generated"/>
          <p:cNvPicPr preferRelativeResize="0"/>
          <p:nvPr/>
        </p:nvPicPr>
        <p:blipFill rotWithShape="1">
          <a:blip r:embed="rId3">
            <a:alphaModFix/>
          </a:blip>
          <a:srcRect/>
          <a:stretch/>
        </p:blipFill>
        <p:spPr>
          <a:xfrm>
            <a:off x="7844018" y="155496"/>
            <a:ext cx="1181101" cy="1181101"/>
          </a:xfrm>
          <a:prstGeom prst="rect">
            <a:avLst/>
          </a:prstGeom>
          <a:noFill/>
          <a:ln>
            <a:noFill/>
          </a:ln>
        </p:spPr>
      </p:pic>
      <p:sp>
        <p:nvSpPr>
          <p:cNvPr id="164" name="Google Shape;164;p30"/>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65" name="Google Shape;165;p30"/>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0"/>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67" name="Google Shape;167;p30"/>
          <p:cNvSpPr txBox="1">
            <a:spLocks noGrp="1"/>
          </p:cNvSpPr>
          <p:nvPr>
            <p:ph type="title"/>
          </p:nvPr>
        </p:nvSpPr>
        <p:spPr>
          <a:xfrm>
            <a:off x="4533900" y="2245875"/>
            <a:ext cx="4304100" cy="994200"/>
          </a:xfrm>
          <a:prstGeom prst="rect">
            <a:avLst/>
          </a:prstGeom>
          <a:noFill/>
          <a:ln>
            <a:noFill/>
          </a:ln>
        </p:spPr>
        <p:txBody>
          <a:bodyPr spcFirstLastPara="1" wrap="square" lIns="68575" tIns="34275" rIns="68575" bIns="34275" anchor="b" anchorCtr="0">
            <a:normAutofit/>
          </a:bodyPr>
          <a:lstStyle>
            <a:lvl1pPr lvl="0" algn="r" rtl="0">
              <a:lnSpc>
                <a:spcPct val="90000"/>
              </a:lnSpc>
              <a:spcBef>
                <a:spcPts val="500"/>
              </a:spcBef>
              <a:spcAft>
                <a:spcPts val="0"/>
              </a:spcAft>
              <a:buClr>
                <a:schemeClr val="dk1"/>
              </a:buClr>
              <a:buSzPts val="3400"/>
              <a:buFont typeface="Arial"/>
              <a:buNone/>
              <a:defRPr sz="3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 Column No Top Logo">
  <p:cSld name="TWO_OBJECTS_4_1">
    <p:spTree>
      <p:nvGrpSpPr>
        <p:cNvPr id="1" name="Shape 168"/>
        <p:cNvGrpSpPr/>
        <p:nvPr/>
      </p:nvGrpSpPr>
      <p:grpSpPr>
        <a:xfrm>
          <a:off x="0" y="0"/>
          <a:ext cx="0" cy="0"/>
          <a:chOff x="0" y="0"/>
          <a:chExt cx="0" cy="0"/>
        </a:xfrm>
      </p:grpSpPr>
      <p:sp>
        <p:nvSpPr>
          <p:cNvPr id="169" name="Google Shape;169;p31"/>
          <p:cNvSpPr txBox="1">
            <a:spLocks noGrp="1"/>
          </p:cNvSpPr>
          <p:nvPr>
            <p:ph type="sldNum" idx="12"/>
          </p:nvPr>
        </p:nvSpPr>
        <p:spPr>
          <a:xfrm>
            <a:off x="8570391" y="4903469"/>
            <a:ext cx="270000" cy="1755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3"/>
          <p:cNvSpPr txBox="1">
            <a:spLocks noGrp="1"/>
          </p:cNvSpPr>
          <p:nvPr>
            <p:ph type="ctrTitle"/>
          </p:nvPr>
        </p:nvSpPr>
        <p:spPr>
          <a:xfrm>
            <a:off x="579453" y="1950806"/>
            <a:ext cx="5065500" cy="415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33"/>
          <p:cNvSpPr txBox="1">
            <a:spLocks noGrp="1"/>
          </p:cNvSpPr>
          <p:nvPr>
            <p:ph type="subTitle" idx="1"/>
          </p:nvPr>
        </p:nvSpPr>
        <p:spPr>
          <a:xfrm>
            <a:off x="579453" y="2833978"/>
            <a:ext cx="5065500" cy="369300"/>
          </a:xfrm>
          <a:prstGeom prst="rect">
            <a:avLst/>
          </a:prstGeom>
          <a:noFill/>
          <a:ln>
            <a:noFill/>
          </a:ln>
        </p:spPr>
        <p:txBody>
          <a:bodyPr spcFirstLastPara="1" wrap="square" lIns="0" tIns="0" rIns="0" bIns="0" anchor="t" anchorCtr="0">
            <a:noAutofit/>
          </a:bodyPr>
          <a:lstStyle>
            <a:lvl1pPr lvl="0" algn="l">
              <a:lnSpc>
                <a:spcPct val="100000"/>
              </a:lnSpc>
              <a:spcBef>
                <a:spcPts val="500"/>
              </a:spcBef>
              <a:spcAft>
                <a:spcPts val="0"/>
              </a:spcAft>
              <a:buClr>
                <a:schemeClr val="dk1"/>
              </a:buClr>
              <a:buSzPts val="2400"/>
              <a:buNone/>
              <a:defRPr sz="2400">
                <a:latin typeface="Arial"/>
                <a:ea typeface="Arial"/>
                <a:cs typeface="Arial"/>
                <a:sym typeface="Arial"/>
              </a:defRPr>
            </a:lvl1pPr>
            <a:lvl2pPr lvl="1" algn="ctr">
              <a:lnSpc>
                <a:spcPct val="100000"/>
              </a:lnSpc>
              <a:spcBef>
                <a:spcPts val="500"/>
              </a:spcBef>
              <a:spcAft>
                <a:spcPts val="0"/>
              </a:spcAft>
              <a:buSzPts val="1500"/>
              <a:buNone/>
              <a:defRPr sz="1500"/>
            </a:lvl2pPr>
            <a:lvl3pPr lvl="2" algn="ctr">
              <a:lnSpc>
                <a:spcPct val="100000"/>
              </a:lnSpc>
              <a:spcBef>
                <a:spcPts val="500"/>
              </a:spcBef>
              <a:spcAft>
                <a:spcPts val="0"/>
              </a:spcAft>
              <a:buSzPts val="1400"/>
              <a:buNone/>
              <a:defRPr sz="1400"/>
            </a:lvl3pPr>
            <a:lvl4pPr lvl="3" algn="ctr">
              <a:lnSpc>
                <a:spcPct val="100000"/>
              </a:lnSpc>
              <a:spcBef>
                <a:spcPts val="500"/>
              </a:spcBef>
              <a:spcAft>
                <a:spcPts val="0"/>
              </a:spcAft>
              <a:buSzPts val="1200"/>
              <a:buNone/>
              <a:defRPr sz="1200"/>
            </a:lvl4pPr>
            <a:lvl5pPr lvl="4" algn="ctr">
              <a:lnSpc>
                <a:spcPct val="100000"/>
              </a:lnSpc>
              <a:spcBef>
                <a:spcPts val="5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8" name="Google Shape;178;p33"/>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blipFill>
          <a:blip r:embed="rId2">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4"/>
          <p:cNvSpPr txBox="1">
            <a:spLocks noGrp="1"/>
          </p:cNvSpPr>
          <p:nvPr>
            <p:ph type="body" idx="1"/>
          </p:nvPr>
        </p:nvSpPr>
        <p:spPr>
          <a:xfrm>
            <a:off x="540001" y="1204200"/>
            <a:ext cx="3829500" cy="326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700"/>
              <a:buNone/>
              <a:defRPr/>
            </a:lvl1pPr>
            <a:lvl2pPr marL="914400" lvl="1" indent="-336550" algn="l">
              <a:lnSpc>
                <a:spcPct val="100000"/>
              </a:lnSpc>
              <a:spcBef>
                <a:spcPts val="500"/>
              </a:spcBef>
              <a:spcAft>
                <a:spcPts val="0"/>
              </a:spcAft>
              <a:buSzPts val="1700"/>
              <a:buChar char="•"/>
              <a:defRPr sz="1700"/>
            </a:lvl2pPr>
            <a:lvl3pPr marL="1371600" lvl="2" indent="-336550" algn="l">
              <a:lnSpc>
                <a:spcPct val="100000"/>
              </a:lnSpc>
              <a:spcBef>
                <a:spcPts val="500"/>
              </a:spcBef>
              <a:spcAft>
                <a:spcPts val="0"/>
              </a:spcAft>
              <a:buSzPts val="1700"/>
              <a:buChar char="•"/>
              <a:defRPr sz="1700"/>
            </a:lvl3pPr>
            <a:lvl4pPr marL="1828800" lvl="3" indent="-336550" algn="l">
              <a:lnSpc>
                <a:spcPct val="100000"/>
              </a:lnSpc>
              <a:spcBef>
                <a:spcPts val="500"/>
              </a:spcBef>
              <a:spcAft>
                <a:spcPts val="0"/>
              </a:spcAft>
              <a:buSzPts val="1700"/>
              <a:buChar char="•"/>
              <a:defRPr sz="1700"/>
            </a:lvl4pPr>
            <a:lvl5pPr marL="2286000" lvl="4" indent="-336550" algn="l">
              <a:lnSpc>
                <a:spcPct val="100000"/>
              </a:lnSpc>
              <a:spcBef>
                <a:spcPts val="500"/>
              </a:spcBef>
              <a:spcAft>
                <a:spcPts val="0"/>
              </a:spcAft>
              <a:buSzPts val="1700"/>
              <a:buChar char="•"/>
              <a:defRPr sz="1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1" name="Google Shape;181;p34"/>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82" name="Google Shape;182;p34"/>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34"/>
          <p:cNvSpPr txBox="1">
            <a:spLocks noGrp="1"/>
          </p:cNvSpPr>
          <p:nvPr>
            <p:ph type="body" idx="2"/>
          </p:nvPr>
        </p:nvSpPr>
        <p:spPr>
          <a:xfrm>
            <a:off x="4698773" y="1204200"/>
            <a:ext cx="3829500" cy="326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700"/>
              <a:buNone/>
              <a:defRPr/>
            </a:lvl1pPr>
            <a:lvl2pPr marL="914400" lvl="1" indent="-336550" algn="l">
              <a:lnSpc>
                <a:spcPct val="100000"/>
              </a:lnSpc>
              <a:spcBef>
                <a:spcPts val="500"/>
              </a:spcBef>
              <a:spcAft>
                <a:spcPts val="0"/>
              </a:spcAft>
              <a:buSzPts val="1700"/>
              <a:buChar char="•"/>
              <a:defRPr sz="1700"/>
            </a:lvl2pPr>
            <a:lvl3pPr marL="1371600" lvl="2" indent="-336550" algn="l">
              <a:lnSpc>
                <a:spcPct val="100000"/>
              </a:lnSpc>
              <a:spcBef>
                <a:spcPts val="500"/>
              </a:spcBef>
              <a:spcAft>
                <a:spcPts val="0"/>
              </a:spcAft>
              <a:buSzPts val="1700"/>
              <a:buChar char="•"/>
              <a:defRPr sz="1700"/>
            </a:lvl3pPr>
            <a:lvl4pPr marL="1828800" lvl="3" indent="-336550" algn="l">
              <a:lnSpc>
                <a:spcPct val="100000"/>
              </a:lnSpc>
              <a:spcBef>
                <a:spcPts val="500"/>
              </a:spcBef>
              <a:spcAft>
                <a:spcPts val="0"/>
              </a:spcAft>
              <a:buSzPts val="1700"/>
              <a:buChar char="•"/>
              <a:defRPr sz="1700"/>
            </a:lvl4pPr>
            <a:lvl5pPr marL="2286000" lvl="4" indent="-336550" algn="l">
              <a:lnSpc>
                <a:spcPct val="100000"/>
              </a:lnSpc>
              <a:spcBef>
                <a:spcPts val="500"/>
              </a:spcBef>
              <a:spcAft>
                <a:spcPts val="0"/>
              </a:spcAft>
              <a:buSzPts val="1700"/>
              <a:buChar char="•"/>
              <a:defRPr sz="1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85"/>
        <p:cNvGrpSpPr/>
        <p:nvPr/>
      </p:nvGrpSpPr>
      <p:grpSpPr>
        <a:xfrm>
          <a:off x="0" y="0"/>
          <a:ext cx="0" cy="0"/>
          <a:chOff x="0" y="0"/>
          <a:chExt cx="0" cy="0"/>
        </a:xfrm>
      </p:grpSpPr>
      <p:sp>
        <p:nvSpPr>
          <p:cNvPr id="186" name="Google Shape;186;p35"/>
          <p:cNvSpPr txBox="1">
            <a:spLocks noGrp="1"/>
          </p:cNvSpPr>
          <p:nvPr>
            <p:ph type="body" idx="1"/>
          </p:nvPr>
        </p:nvSpPr>
        <p:spPr>
          <a:xfrm>
            <a:off x="540000" y="1204200"/>
            <a:ext cx="7987800" cy="326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700"/>
              <a:buNone/>
              <a:defRPr/>
            </a:lvl1pPr>
            <a:lvl2pPr marL="914400" lvl="1" indent="-336550" algn="l">
              <a:lnSpc>
                <a:spcPct val="100000"/>
              </a:lnSpc>
              <a:spcBef>
                <a:spcPts val="500"/>
              </a:spcBef>
              <a:spcAft>
                <a:spcPts val="0"/>
              </a:spcAft>
              <a:buSzPts val="1700"/>
              <a:buChar char="•"/>
              <a:defRPr sz="1700"/>
            </a:lvl2pPr>
            <a:lvl3pPr marL="1371600" lvl="2" indent="-336550" algn="l">
              <a:lnSpc>
                <a:spcPct val="100000"/>
              </a:lnSpc>
              <a:spcBef>
                <a:spcPts val="500"/>
              </a:spcBef>
              <a:spcAft>
                <a:spcPts val="0"/>
              </a:spcAft>
              <a:buSzPts val="1700"/>
              <a:buChar char="•"/>
              <a:defRPr sz="1700"/>
            </a:lvl3pPr>
            <a:lvl4pPr marL="1828800" lvl="3" indent="-336550" algn="l">
              <a:lnSpc>
                <a:spcPct val="100000"/>
              </a:lnSpc>
              <a:spcBef>
                <a:spcPts val="500"/>
              </a:spcBef>
              <a:spcAft>
                <a:spcPts val="0"/>
              </a:spcAft>
              <a:buSzPts val="1700"/>
              <a:buChar char="•"/>
              <a:defRPr sz="1700"/>
            </a:lvl4pPr>
            <a:lvl5pPr marL="2286000" lvl="4" indent="-336550" algn="l">
              <a:lnSpc>
                <a:spcPct val="100000"/>
              </a:lnSpc>
              <a:spcBef>
                <a:spcPts val="500"/>
              </a:spcBef>
              <a:spcAft>
                <a:spcPts val="0"/>
              </a:spcAft>
              <a:buSzPts val="1700"/>
              <a:buChar char="•"/>
              <a:defRPr sz="1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7" name="Google Shape;187;p35"/>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88" name="Google Shape;188;p35"/>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5"/>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36"/>
          <p:cNvSpPr txBox="1">
            <a:spLocks noGrp="1"/>
          </p:cNvSpPr>
          <p:nvPr>
            <p:ph type="ctrTitle"/>
          </p:nvPr>
        </p:nvSpPr>
        <p:spPr>
          <a:xfrm>
            <a:off x="579452" y="1599405"/>
            <a:ext cx="4160100" cy="415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1"/>
              </a:buClr>
              <a:buSzPts val="3600"/>
              <a:buFont typeface="Arial"/>
              <a:buNone/>
              <a:defRPr sz="3600"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6"/>
          <p:cNvSpPr txBox="1">
            <a:spLocks noGrp="1"/>
          </p:cNvSpPr>
          <p:nvPr>
            <p:ph type="subTitle" idx="1"/>
          </p:nvPr>
        </p:nvSpPr>
        <p:spPr>
          <a:xfrm>
            <a:off x="579452" y="2372957"/>
            <a:ext cx="4160100" cy="369300"/>
          </a:xfrm>
          <a:prstGeom prst="rect">
            <a:avLst/>
          </a:prstGeom>
          <a:noFill/>
          <a:ln>
            <a:noFill/>
          </a:ln>
        </p:spPr>
        <p:txBody>
          <a:bodyPr spcFirstLastPara="1" wrap="square" lIns="0" tIns="0" rIns="0" bIns="0" anchor="t" anchorCtr="0">
            <a:noAutofit/>
          </a:bodyPr>
          <a:lstStyle>
            <a:lvl1pPr lvl="0" algn="l">
              <a:lnSpc>
                <a:spcPct val="100000"/>
              </a:lnSpc>
              <a:spcBef>
                <a:spcPts val="500"/>
              </a:spcBef>
              <a:spcAft>
                <a:spcPts val="0"/>
              </a:spcAft>
              <a:buClr>
                <a:schemeClr val="dk1"/>
              </a:buClr>
              <a:buSzPts val="2400"/>
              <a:buNone/>
              <a:defRPr sz="2400">
                <a:latin typeface="Arial"/>
                <a:ea typeface="Arial"/>
                <a:cs typeface="Arial"/>
                <a:sym typeface="Arial"/>
              </a:defRPr>
            </a:lvl1pPr>
            <a:lvl2pPr lvl="1" algn="ctr">
              <a:lnSpc>
                <a:spcPct val="100000"/>
              </a:lnSpc>
              <a:spcBef>
                <a:spcPts val="500"/>
              </a:spcBef>
              <a:spcAft>
                <a:spcPts val="0"/>
              </a:spcAft>
              <a:buSzPts val="1500"/>
              <a:buNone/>
              <a:defRPr sz="1500"/>
            </a:lvl2pPr>
            <a:lvl3pPr lvl="2" algn="ctr">
              <a:lnSpc>
                <a:spcPct val="100000"/>
              </a:lnSpc>
              <a:spcBef>
                <a:spcPts val="500"/>
              </a:spcBef>
              <a:spcAft>
                <a:spcPts val="0"/>
              </a:spcAft>
              <a:buSzPts val="1400"/>
              <a:buNone/>
              <a:defRPr sz="1400"/>
            </a:lvl3pPr>
            <a:lvl4pPr lvl="3" algn="ctr">
              <a:lnSpc>
                <a:spcPct val="100000"/>
              </a:lnSpc>
              <a:spcBef>
                <a:spcPts val="500"/>
              </a:spcBef>
              <a:spcAft>
                <a:spcPts val="0"/>
              </a:spcAft>
              <a:buSzPts val="1200"/>
              <a:buNone/>
              <a:defRPr sz="1200"/>
            </a:lvl4pPr>
            <a:lvl5pPr lvl="4" algn="ctr">
              <a:lnSpc>
                <a:spcPct val="100000"/>
              </a:lnSpc>
              <a:spcBef>
                <a:spcPts val="5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3" name="Google Shape;193;p36"/>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94" name="Google Shape;194;p36"/>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95"/>
        <p:cNvGrpSpPr/>
        <p:nvPr/>
      </p:nvGrpSpPr>
      <p:grpSpPr>
        <a:xfrm>
          <a:off x="0" y="0"/>
          <a:ext cx="0" cy="0"/>
          <a:chOff x="0" y="0"/>
          <a:chExt cx="0" cy="0"/>
        </a:xfrm>
      </p:grpSpPr>
      <p:sp>
        <p:nvSpPr>
          <p:cNvPr id="196" name="Google Shape;196;p37"/>
          <p:cNvSpPr txBox="1">
            <a:spLocks noGrp="1"/>
          </p:cNvSpPr>
          <p:nvPr>
            <p:ph type="ctrTitle"/>
          </p:nvPr>
        </p:nvSpPr>
        <p:spPr>
          <a:xfrm>
            <a:off x="906526" y="808097"/>
            <a:ext cx="4160100" cy="4155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Font typeface="Arial"/>
              <a:buNone/>
              <a:defRPr sz="1800" b="1">
                <a:solidFill>
                  <a:schemeClr val="dk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37"/>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and object content">
  <p:cSld name="Text and object content">
    <p:bg>
      <p:bgPr>
        <a:blipFill>
          <a:blip r:embed="rId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8"/>
          <p:cNvSpPr txBox="1">
            <a:spLocks noGrp="1"/>
          </p:cNvSpPr>
          <p:nvPr>
            <p:ph type="body" idx="1"/>
          </p:nvPr>
        </p:nvSpPr>
        <p:spPr>
          <a:xfrm>
            <a:off x="540001" y="1204200"/>
            <a:ext cx="3829500" cy="326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700"/>
              <a:buNone/>
              <a:defRPr/>
            </a:lvl1pPr>
            <a:lvl2pPr marL="914400" lvl="1" indent="-336550" algn="l">
              <a:lnSpc>
                <a:spcPct val="100000"/>
              </a:lnSpc>
              <a:spcBef>
                <a:spcPts val="500"/>
              </a:spcBef>
              <a:spcAft>
                <a:spcPts val="0"/>
              </a:spcAft>
              <a:buSzPts val="1700"/>
              <a:buChar char="•"/>
              <a:defRPr sz="1700"/>
            </a:lvl2pPr>
            <a:lvl3pPr marL="1371600" lvl="2" indent="-336550" algn="l">
              <a:lnSpc>
                <a:spcPct val="100000"/>
              </a:lnSpc>
              <a:spcBef>
                <a:spcPts val="500"/>
              </a:spcBef>
              <a:spcAft>
                <a:spcPts val="0"/>
              </a:spcAft>
              <a:buSzPts val="1700"/>
              <a:buChar char="•"/>
              <a:defRPr sz="1700"/>
            </a:lvl3pPr>
            <a:lvl4pPr marL="1828800" lvl="3" indent="-336550" algn="l">
              <a:lnSpc>
                <a:spcPct val="100000"/>
              </a:lnSpc>
              <a:spcBef>
                <a:spcPts val="500"/>
              </a:spcBef>
              <a:spcAft>
                <a:spcPts val="0"/>
              </a:spcAft>
              <a:buSzPts val="1700"/>
              <a:buChar char="•"/>
              <a:defRPr sz="1700"/>
            </a:lvl4pPr>
            <a:lvl5pPr marL="2286000" lvl="4" indent="-336550" algn="l">
              <a:lnSpc>
                <a:spcPct val="100000"/>
              </a:lnSpc>
              <a:spcBef>
                <a:spcPts val="500"/>
              </a:spcBef>
              <a:spcAft>
                <a:spcPts val="0"/>
              </a:spcAft>
              <a:buSzPts val="1700"/>
              <a:buChar char="•"/>
              <a:defRPr sz="17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1" name="Google Shape;201;p38"/>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02" name="Google Shape;202;p38"/>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38"/>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38"/>
          <p:cNvSpPr txBox="1">
            <a:spLocks noGrp="1"/>
          </p:cNvSpPr>
          <p:nvPr>
            <p:ph type="body" idx="2"/>
          </p:nvPr>
        </p:nvSpPr>
        <p:spPr>
          <a:xfrm>
            <a:off x="4698773" y="1204200"/>
            <a:ext cx="3829500" cy="3263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700"/>
              <a:buNone/>
              <a:defRPr/>
            </a:lvl1pPr>
            <a:lvl2pPr marL="914400" lvl="1" indent="-342900" algn="l">
              <a:lnSpc>
                <a:spcPct val="100000"/>
              </a:lnSpc>
              <a:spcBef>
                <a:spcPts val="500"/>
              </a:spcBef>
              <a:spcAft>
                <a:spcPts val="0"/>
              </a:spcAft>
              <a:buSzPts val="1800"/>
              <a:buChar char="•"/>
              <a:defRPr sz="1800"/>
            </a:lvl2pPr>
            <a:lvl3pPr marL="1371600" lvl="2" indent="-342900" algn="l">
              <a:lnSpc>
                <a:spcPct val="100000"/>
              </a:lnSpc>
              <a:spcBef>
                <a:spcPts val="500"/>
              </a:spcBef>
              <a:spcAft>
                <a:spcPts val="0"/>
              </a:spcAft>
              <a:buSzPts val="1800"/>
              <a:buChar char="•"/>
              <a:defRPr sz="1800"/>
            </a:lvl3pPr>
            <a:lvl4pPr marL="1828800" lvl="3" indent="-342900" algn="l">
              <a:lnSpc>
                <a:spcPct val="100000"/>
              </a:lnSpc>
              <a:spcBef>
                <a:spcPts val="500"/>
              </a:spcBef>
              <a:spcAft>
                <a:spcPts val="0"/>
              </a:spcAft>
              <a:buSzPts val="1800"/>
              <a:buChar char="•"/>
              <a:defRPr sz="1800"/>
            </a:lvl4pPr>
            <a:lvl5pPr marL="2286000" lvl="4" indent="-336550" algn="l">
              <a:lnSpc>
                <a:spcPct val="100000"/>
              </a:lnSpc>
              <a:spcBef>
                <a:spcPts val="500"/>
              </a:spcBef>
              <a:spcAft>
                <a:spcPts val="0"/>
              </a:spcAft>
              <a:buSzPts val="17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1 line) and Content" type="obj">
  <p:cSld name="OBJECT">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558000" y="1026000"/>
            <a:ext cx="8028000" cy="48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100"/>
              <a:buNone/>
              <a:defRPr sz="3600">
                <a:solidFill>
                  <a:schemeClr val="dk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9"/>
          <p:cNvSpPr txBox="1">
            <a:spLocks noGrp="1"/>
          </p:cNvSpPr>
          <p:nvPr>
            <p:ph type="body" idx="1"/>
          </p:nvPr>
        </p:nvSpPr>
        <p:spPr>
          <a:xfrm>
            <a:off x="558000" y="1566000"/>
            <a:ext cx="8028000" cy="3048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1700"/>
              <a:buNone/>
              <a:defRPr sz="2000" b="0">
                <a:solidFill>
                  <a:schemeClr val="dk2"/>
                </a:solidFill>
              </a:defRPr>
            </a:lvl1pPr>
            <a:lvl2pPr marL="914400" lvl="1" indent="-228600" algn="l">
              <a:lnSpc>
                <a:spcPct val="100000"/>
              </a:lnSpc>
              <a:spcBef>
                <a:spcPts val="600"/>
              </a:spcBef>
              <a:spcAft>
                <a:spcPts val="0"/>
              </a:spcAft>
              <a:buSzPts val="17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208" name="Google Shape;208;p39"/>
          <p:cNvSpPr txBox="1">
            <a:spLocks noGrp="1"/>
          </p:cNvSpPr>
          <p:nvPr>
            <p:ph type="sldNum" idx="12"/>
          </p:nvPr>
        </p:nvSpPr>
        <p:spPr>
          <a:xfrm>
            <a:off x="0" y="4731544"/>
            <a:ext cx="9144000" cy="411900"/>
          </a:xfrm>
          <a:prstGeom prst="rect">
            <a:avLst/>
          </a:prstGeom>
          <a:solidFill>
            <a:schemeClr val="dk2"/>
          </a:solidFill>
          <a:ln>
            <a:noFill/>
          </a:ln>
        </p:spPr>
        <p:txBody>
          <a:bodyPr spcFirstLastPara="1" wrap="square" lIns="0" tIns="0" rIns="91425" bIns="0" anchor="ctr" anchorCtr="0">
            <a:noAutofit/>
          </a:bodyPr>
          <a:lstStyle>
            <a:lvl1pPr marL="0" marR="0" lvl="0"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b="1">
              <a:solidFill>
                <a:schemeClr val="dk1"/>
              </a:solidFill>
            </a:endParaRPr>
          </a:p>
        </p:txBody>
      </p:sp>
      <p:sp>
        <p:nvSpPr>
          <p:cNvPr id="209" name="Google Shape;209;p39"/>
          <p:cNvSpPr txBox="1">
            <a:spLocks noGrp="1"/>
          </p:cNvSpPr>
          <p:nvPr>
            <p:ph type="ftr" idx="11"/>
          </p:nvPr>
        </p:nvSpPr>
        <p:spPr>
          <a:xfrm>
            <a:off x="900112" y="4731544"/>
            <a:ext cx="7704000" cy="411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100"/>
              <a:buNone/>
              <a:defRPr sz="12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10"/>
        <p:cNvGrpSpPr/>
        <p:nvPr/>
      </p:nvGrpSpPr>
      <p:grpSpPr>
        <a:xfrm>
          <a:off x="0" y="0"/>
          <a:ext cx="0" cy="0"/>
          <a:chOff x="0" y="0"/>
          <a:chExt cx="0" cy="0"/>
        </a:xfrm>
      </p:grpSpPr>
      <p:sp>
        <p:nvSpPr>
          <p:cNvPr id="211" name="Google Shape;211;p40"/>
          <p:cNvSpPr/>
          <p:nvPr/>
        </p:nvSpPr>
        <p:spPr>
          <a:xfrm>
            <a:off x="5904801" y="3790775"/>
            <a:ext cx="3239100" cy="1352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12" name="Google Shape;212;p40"/>
          <p:cNvGrpSpPr/>
          <p:nvPr/>
        </p:nvGrpSpPr>
        <p:grpSpPr>
          <a:xfrm>
            <a:off x="6567600" y="4062948"/>
            <a:ext cx="2270465" cy="748425"/>
            <a:chOff x="8088704" y="5366158"/>
            <a:chExt cx="3695419" cy="1218139"/>
          </a:xfrm>
        </p:grpSpPr>
        <p:sp>
          <p:nvSpPr>
            <p:cNvPr id="213" name="Google Shape;213;p40"/>
            <p:cNvSpPr txBox="1"/>
            <p:nvPr/>
          </p:nvSpPr>
          <p:spPr>
            <a:xfrm>
              <a:off x="9444423" y="5366158"/>
              <a:ext cx="2339700" cy="369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1000"/>
                <a:buFont typeface="Arial"/>
                <a:buNone/>
              </a:pPr>
              <a:r>
                <a:rPr lang="en-GB" sz="1000" b="0" i="0" u="none" strike="noStrike" cap="none">
                  <a:solidFill>
                    <a:schemeClr val="dk1"/>
                  </a:solidFill>
                  <a:latin typeface="Arial"/>
                  <a:ea typeface="Arial"/>
                  <a:cs typeface="Arial"/>
                  <a:sym typeface="Arial"/>
                </a:rPr>
                <a:t>In partnership with:</a:t>
              </a:r>
              <a:endParaRPr sz="1100" b="0" i="0" u="none" strike="noStrike" cap="none">
                <a:solidFill>
                  <a:srgbClr val="000000"/>
                </a:solidFill>
                <a:latin typeface="Arial"/>
                <a:ea typeface="Arial"/>
                <a:cs typeface="Arial"/>
                <a:sym typeface="Arial"/>
              </a:endParaRPr>
            </a:p>
          </p:txBody>
        </p:sp>
        <p:pic>
          <p:nvPicPr>
            <p:cNvPr id="214" name="Google Shape;214;p40" descr="WG_positive_40mm.jpg"/>
            <p:cNvPicPr preferRelativeResize="0"/>
            <p:nvPr/>
          </p:nvPicPr>
          <p:blipFill rotWithShape="1">
            <a:blip r:embed="rId2">
              <a:alphaModFix/>
            </a:blip>
            <a:srcRect/>
            <a:stretch/>
          </p:blipFill>
          <p:spPr>
            <a:xfrm>
              <a:off x="10974449" y="5819689"/>
              <a:ext cx="806070" cy="764608"/>
            </a:xfrm>
            <a:prstGeom prst="rect">
              <a:avLst/>
            </a:prstGeom>
            <a:noFill/>
            <a:ln>
              <a:noFill/>
            </a:ln>
          </p:spPr>
        </p:pic>
        <p:pic>
          <p:nvPicPr>
            <p:cNvPr id="215" name="Google Shape;215;p40" descr="image004.png"/>
            <p:cNvPicPr preferRelativeResize="0"/>
            <p:nvPr/>
          </p:nvPicPr>
          <p:blipFill rotWithShape="1">
            <a:blip r:embed="rId3">
              <a:alphaModFix/>
            </a:blip>
            <a:srcRect/>
            <a:stretch/>
          </p:blipFill>
          <p:spPr>
            <a:xfrm>
              <a:off x="8088704" y="6045615"/>
              <a:ext cx="2628137" cy="480060"/>
            </a:xfrm>
            <a:prstGeom prst="rect">
              <a:avLst/>
            </a:prstGeom>
            <a:noFill/>
            <a:ln>
              <a:noFill/>
            </a:ln>
          </p:spPr>
        </p:pic>
      </p:grpSp>
      <p:sp>
        <p:nvSpPr>
          <p:cNvPr id="216" name="Google Shape;216;p40"/>
          <p:cNvSpPr txBox="1">
            <a:spLocks noGrp="1"/>
          </p:cNvSpPr>
          <p:nvPr>
            <p:ph type="title"/>
          </p:nvPr>
        </p:nvSpPr>
        <p:spPr>
          <a:xfrm>
            <a:off x="5135879" y="1688795"/>
            <a:ext cx="3702000" cy="994200"/>
          </a:xfrm>
          <a:prstGeom prst="rect">
            <a:avLst/>
          </a:prstGeom>
          <a:noFill/>
          <a:ln>
            <a:noFill/>
          </a:ln>
        </p:spPr>
        <p:txBody>
          <a:bodyPr spcFirstLastPara="1" wrap="square" lIns="68575" tIns="34275" rIns="68575" bIns="34275" anchor="b" anchorCtr="0">
            <a:noAutofit/>
          </a:bodyPr>
          <a:lstStyle>
            <a:lvl1pPr lvl="0" algn="r">
              <a:lnSpc>
                <a:spcPct val="90000"/>
              </a:lnSpc>
              <a:spcBef>
                <a:spcPts val="500"/>
              </a:spcBef>
              <a:spcAft>
                <a:spcPts val="0"/>
              </a:spcAft>
              <a:buClr>
                <a:schemeClr val="dk1"/>
              </a:buClr>
              <a:buSzPts val="3400"/>
              <a:buFont typeface="Arial"/>
              <a:buNone/>
              <a:defRPr sz="3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40"/>
          <p:cNvSpPr txBox="1">
            <a:spLocks noGrp="1"/>
          </p:cNvSpPr>
          <p:nvPr>
            <p:ph type="body" idx="1"/>
          </p:nvPr>
        </p:nvSpPr>
        <p:spPr>
          <a:xfrm>
            <a:off x="5146138" y="3255068"/>
            <a:ext cx="3691800" cy="35970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500"/>
              </a:spcBef>
              <a:spcAft>
                <a:spcPts val="0"/>
              </a:spcAft>
              <a:buSzPts val="1800"/>
              <a:buNone/>
              <a:defRPr sz="1800" i="0"/>
            </a:lvl1pPr>
            <a:lvl2pPr marL="914400" lvl="1" indent="-228600" algn="l">
              <a:lnSpc>
                <a:spcPct val="90000"/>
              </a:lnSpc>
              <a:spcBef>
                <a:spcPts val="400"/>
              </a:spcBef>
              <a:spcAft>
                <a:spcPts val="0"/>
              </a:spcAft>
              <a:buSzPts val="18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8" name="Google Shape;218;p40"/>
          <p:cNvSpPr txBox="1">
            <a:spLocks noGrp="1"/>
          </p:cNvSpPr>
          <p:nvPr>
            <p:ph type="body" idx="2"/>
          </p:nvPr>
        </p:nvSpPr>
        <p:spPr>
          <a:xfrm>
            <a:off x="5146138" y="2869319"/>
            <a:ext cx="3691800" cy="359700"/>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500"/>
              </a:spcBef>
              <a:spcAft>
                <a:spcPts val="0"/>
              </a:spcAft>
              <a:buSzPts val="1800"/>
              <a:buNone/>
              <a:defRPr sz="1800" b="1" i="0"/>
            </a:lvl1pPr>
            <a:lvl2pPr marL="914400" lvl="1" indent="-228600" algn="l">
              <a:lnSpc>
                <a:spcPct val="90000"/>
              </a:lnSpc>
              <a:spcBef>
                <a:spcPts val="400"/>
              </a:spcBef>
              <a:spcAft>
                <a:spcPts val="0"/>
              </a:spcAft>
              <a:buSzPts val="1800"/>
              <a:buNone/>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9" name="Google Shape;219;p40" descr="Text, logo&#10;&#10;Description automatically generated"/>
          <p:cNvPicPr preferRelativeResize="0"/>
          <p:nvPr/>
        </p:nvPicPr>
        <p:blipFill rotWithShape="1">
          <a:blip r:embed="rId4">
            <a:alphaModFix/>
          </a:blip>
          <a:srcRect/>
          <a:stretch/>
        </p:blipFill>
        <p:spPr>
          <a:xfrm>
            <a:off x="7844018" y="155496"/>
            <a:ext cx="1181101" cy="1181101"/>
          </a:xfrm>
          <a:prstGeom prst="rect">
            <a:avLst/>
          </a:prstGeom>
          <a:noFill/>
          <a:ln>
            <a:noFill/>
          </a:ln>
        </p:spPr>
      </p:pic>
      <p:grpSp>
        <p:nvGrpSpPr>
          <p:cNvPr id="220" name="Google Shape;220;p40"/>
          <p:cNvGrpSpPr/>
          <p:nvPr/>
        </p:nvGrpSpPr>
        <p:grpSpPr>
          <a:xfrm>
            <a:off x="4038852" y="4433412"/>
            <a:ext cx="2370359" cy="704475"/>
            <a:chOff x="5273174" y="5914855"/>
            <a:chExt cx="3160479" cy="939300"/>
          </a:xfrm>
        </p:grpSpPr>
        <p:grpSp>
          <p:nvGrpSpPr>
            <p:cNvPr id="221" name="Google Shape;221;p40"/>
            <p:cNvGrpSpPr/>
            <p:nvPr/>
          </p:nvGrpSpPr>
          <p:grpSpPr>
            <a:xfrm>
              <a:off x="6734130" y="5914855"/>
              <a:ext cx="1699524" cy="939300"/>
              <a:chOff x="2626995" y="4850644"/>
              <a:chExt cx="2207747" cy="939300"/>
            </a:xfrm>
          </p:grpSpPr>
          <p:sp>
            <p:nvSpPr>
              <p:cNvPr id="222" name="Google Shape;222;p40"/>
              <p:cNvSpPr txBox="1"/>
              <p:nvPr/>
            </p:nvSpPr>
            <p:spPr>
              <a:xfrm>
                <a:off x="2682242" y="4850644"/>
                <a:ext cx="2152500" cy="9393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#CivilServiceLive</a:t>
                </a:r>
                <a:endParaRPr sz="1100" b="0" i="0" u="none" strike="noStrike" cap="none">
                  <a:solidFill>
                    <a:srgbClr val="000000"/>
                  </a:solidFill>
                  <a:latin typeface="Arial"/>
                  <a:ea typeface="Arial"/>
                  <a:cs typeface="Arial"/>
                  <a:sym typeface="Arial"/>
                </a:endParaRPr>
              </a:p>
              <a:p>
                <a:pPr marL="0" marR="0" lvl="0" indent="0" algn="l" rtl="0">
                  <a:lnSpc>
                    <a:spcPct val="90000"/>
                  </a:lnSpc>
                  <a:spcBef>
                    <a:spcPts val="200"/>
                  </a:spcBef>
                  <a:spcAft>
                    <a:spcPts val="0"/>
                  </a:spcAft>
                  <a:buClr>
                    <a:schemeClr val="dk1"/>
                  </a:buClr>
                  <a:buSzPts val="1100"/>
                  <a:buFont typeface="Arial"/>
                  <a:buNone/>
                </a:pPr>
                <a:r>
                  <a:rPr lang="en-GB" sz="1100" b="1" i="0" u="none" strike="noStrike" cap="none">
                    <a:solidFill>
                      <a:schemeClr val="dk1"/>
                    </a:solidFill>
                    <a:latin typeface="Arial"/>
                    <a:ea typeface="Arial"/>
                    <a:cs typeface="Arial"/>
                    <a:sym typeface="Arial"/>
                  </a:rPr>
                  <a:t>@UKCivilService</a:t>
                </a:r>
                <a:endParaRPr sz="1100" b="0" i="0" u="none" strike="noStrike" cap="none">
                  <a:solidFill>
                    <a:srgbClr val="000000"/>
                  </a:solidFill>
                  <a:latin typeface="Arial"/>
                  <a:ea typeface="Arial"/>
                  <a:cs typeface="Arial"/>
                  <a:sym typeface="Arial"/>
                </a:endParaRPr>
              </a:p>
            </p:txBody>
          </p:sp>
          <p:cxnSp>
            <p:nvCxnSpPr>
              <p:cNvPr id="223" name="Google Shape;223;p40"/>
              <p:cNvCxnSpPr/>
              <p:nvPr/>
            </p:nvCxnSpPr>
            <p:spPr>
              <a:xfrm>
                <a:off x="2626995" y="4885662"/>
                <a:ext cx="0" cy="441300"/>
              </a:xfrm>
              <a:prstGeom prst="straightConnector1">
                <a:avLst/>
              </a:prstGeom>
              <a:noFill/>
              <a:ln w="19050" cap="flat" cmpd="sng">
                <a:solidFill>
                  <a:schemeClr val="dk1"/>
                </a:solidFill>
                <a:prstDash val="solid"/>
                <a:miter lim="800000"/>
                <a:headEnd type="none" w="sm" len="sm"/>
                <a:tailEnd type="none" w="sm" len="sm"/>
              </a:ln>
            </p:spPr>
          </p:cxnSp>
        </p:grpSp>
        <p:pic>
          <p:nvPicPr>
            <p:cNvPr id="224" name="Google Shape;224;p40"/>
            <p:cNvPicPr preferRelativeResize="0"/>
            <p:nvPr/>
          </p:nvPicPr>
          <p:blipFill rotWithShape="1">
            <a:blip r:embed="rId5">
              <a:alphaModFix/>
            </a:blip>
            <a:srcRect/>
            <a:stretch/>
          </p:blipFill>
          <p:spPr>
            <a:xfrm>
              <a:off x="5273174" y="5914855"/>
              <a:ext cx="1305197" cy="452296"/>
            </a:xfrm>
            <a:prstGeom prst="rect">
              <a:avLst/>
            </a:prstGeom>
            <a:noFill/>
            <a:ln>
              <a:noFill/>
            </a:ln>
          </p:spPr>
        </p:pic>
      </p:grpSp>
      <p:pic>
        <p:nvPicPr>
          <p:cNvPr id="225" name="Google Shape;225;p40" descr="Diagram, logo&#10;&#10;Description automatically generated"/>
          <p:cNvPicPr preferRelativeResize="0"/>
          <p:nvPr/>
        </p:nvPicPr>
        <p:blipFill rotWithShape="1">
          <a:blip r:embed="rId6">
            <a:alphaModFix/>
          </a:blip>
          <a:srcRect/>
          <a:stretch/>
        </p:blipFill>
        <p:spPr>
          <a:xfrm>
            <a:off x="0" y="0"/>
            <a:ext cx="9144000" cy="5143500"/>
          </a:xfrm>
          <a:prstGeom prst="rect">
            <a:avLst/>
          </a:prstGeom>
          <a:noFill/>
          <a:ln>
            <a:noFill/>
          </a:ln>
        </p:spPr>
      </p:pic>
      <p:sp>
        <p:nvSpPr>
          <p:cNvPr id="226" name="Google Shape;226;p4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 Column Text Slide">
  <p:cSld name="2 Column Text Slide">
    <p:spTree>
      <p:nvGrpSpPr>
        <p:cNvPr id="1" name="Shape 227"/>
        <p:cNvGrpSpPr/>
        <p:nvPr/>
      </p:nvGrpSpPr>
      <p:grpSpPr>
        <a:xfrm>
          <a:off x="0" y="0"/>
          <a:ext cx="0" cy="0"/>
          <a:chOff x="0" y="0"/>
          <a:chExt cx="0" cy="0"/>
        </a:xfrm>
      </p:grpSpPr>
      <p:sp>
        <p:nvSpPr>
          <p:cNvPr id="228" name="Google Shape;228;p41"/>
          <p:cNvSpPr txBox="1">
            <a:spLocks noGrp="1"/>
          </p:cNvSpPr>
          <p:nvPr>
            <p:ph type="title"/>
          </p:nvPr>
        </p:nvSpPr>
        <p:spPr>
          <a:xfrm>
            <a:off x="308610" y="273844"/>
            <a:ext cx="7448100" cy="795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500"/>
              </a:spcBef>
              <a:spcAft>
                <a:spcPts val="0"/>
              </a:spcAft>
              <a:buClr>
                <a:schemeClr val="dk1"/>
              </a:buClr>
              <a:buSzPts val="2300"/>
              <a:buFont typeface="Arial"/>
              <a:buNone/>
              <a:defRPr sz="2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 name="Google Shape;229;p41"/>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0" name="Google Shape;230;p41"/>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 name="Google Shape;231;p41"/>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2" name="Google Shape;232;p41"/>
          <p:cNvSpPr txBox="1">
            <a:spLocks noGrp="1"/>
          </p:cNvSpPr>
          <p:nvPr>
            <p:ph type="body" idx="1"/>
          </p:nvPr>
        </p:nvSpPr>
        <p:spPr>
          <a:xfrm>
            <a:off x="305990" y="1268017"/>
            <a:ext cx="4025400" cy="3300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SzPts val="1400"/>
              <a:buNone/>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 name="Google Shape;233;p41"/>
          <p:cNvSpPr txBox="1">
            <a:spLocks noGrp="1"/>
          </p:cNvSpPr>
          <p:nvPr>
            <p:ph type="body" idx="2"/>
          </p:nvPr>
        </p:nvSpPr>
        <p:spPr>
          <a:xfrm>
            <a:off x="4812030" y="1268016"/>
            <a:ext cx="4026000" cy="3300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SzPts val="1400"/>
              <a:buNone/>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34" name="Google Shape;234;p41"/>
          <p:cNvCxnSpPr/>
          <p:nvPr/>
        </p:nvCxnSpPr>
        <p:spPr>
          <a:xfrm>
            <a:off x="4572000" y="1702832"/>
            <a:ext cx="0" cy="2430600"/>
          </a:xfrm>
          <a:prstGeom prst="straightConnector1">
            <a:avLst/>
          </a:prstGeom>
          <a:noFill/>
          <a:ln w="19050" cap="rnd" cmpd="sng">
            <a:solidFill>
              <a:schemeClr val="dk2"/>
            </a:solidFill>
            <a:prstDash val="solid"/>
            <a:round/>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08610" y="273844"/>
            <a:ext cx="7448100" cy="795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50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7" name="Google Shape;237;p42"/>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8" name="Google Shape;238;p42"/>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42"/>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40" name="Google Shape;240;p42"/>
          <p:cNvSpPr txBox="1">
            <a:spLocks noGrp="1"/>
          </p:cNvSpPr>
          <p:nvPr>
            <p:ph type="body" idx="1"/>
          </p:nvPr>
        </p:nvSpPr>
        <p:spPr>
          <a:xfrm>
            <a:off x="305991" y="1268017"/>
            <a:ext cx="8532000" cy="3300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SzPts val="1400"/>
              <a:buNone/>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mage and Text Slide">
  <p:cSld name="Image and Text Slide">
    <p:spTree>
      <p:nvGrpSpPr>
        <p:cNvPr id="1" name="Shape 241"/>
        <p:cNvGrpSpPr/>
        <p:nvPr/>
      </p:nvGrpSpPr>
      <p:grpSpPr>
        <a:xfrm>
          <a:off x="0" y="0"/>
          <a:ext cx="0" cy="0"/>
          <a:chOff x="0" y="0"/>
          <a:chExt cx="0" cy="0"/>
        </a:xfrm>
      </p:grpSpPr>
      <p:pic>
        <p:nvPicPr>
          <p:cNvPr id="242" name="Google Shape;242;p43" descr="A picture containing text, aircraft, vector graphics&#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3" name="Google Shape;243;p43"/>
          <p:cNvSpPr txBox="1">
            <a:spLocks noGrp="1"/>
          </p:cNvSpPr>
          <p:nvPr>
            <p:ph type="title"/>
          </p:nvPr>
        </p:nvSpPr>
        <p:spPr>
          <a:xfrm>
            <a:off x="308610" y="273844"/>
            <a:ext cx="4789200" cy="795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500"/>
              </a:spcBef>
              <a:spcAft>
                <a:spcPts val="0"/>
              </a:spcAft>
              <a:buClr>
                <a:schemeClr val="dk1"/>
              </a:buClr>
              <a:buSzPts val="2300"/>
              <a:buFont typeface="Arial"/>
              <a:buNone/>
              <a:defRPr sz="2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44" name="Google Shape;244;p43" descr="Text, logo&#10;&#10;Description automatically generated"/>
          <p:cNvPicPr preferRelativeResize="0"/>
          <p:nvPr/>
        </p:nvPicPr>
        <p:blipFill rotWithShape="1">
          <a:blip r:embed="rId3">
            <a:alphaModFix/>
          </a:blip>
          <a:srcRect/>
          <a:stretch/>
        </p:blipFill>
        <p:spPr>
          <a:xfrm>
            <a:off x="7844018" y="155496"/>
            <a:ext cx="1181101" cy="1181101"/>
          </a:xfrm>
          <a:prstGeom prst="rect">
            <a:avLst/>
          </a:prstGeom>
          <a:noFill/>
          <a:ln>
            <a:noFill/>
          </a:ln>
        </p:spPr>
      </p:pic>
      <p:sp>
        <p:nvSpPr>
          <p:cNvPr id="245" name="Google Shape;245;p43"/>
          <p:cNvSpPr>
            <a:spLocks noGrp="1"/>
          </p:cNvSpPr>
          <p:nvPr>
            <p:ph type="pic" idx="2"/>
          </p:nvPr>
        </p:nvSpPr>
        <p:spPr>
          <a:xfrm>
            <a:off x="4572000" y="652222"/>
            <a:ext cx="3791700" cy="3791700"/>
          </a:xfrm>
          <a:prstGeom prst="rect">
            <a:avLst/>
          </a:prstGeom>
          <a:solidFill>
            <a:srgbClr val="F2F2F2"/>
          </a:solidFill>
          <a:ln>
            <a:noFill/>
          </a:ln>
        </p:spPr>
      </p:sp>
      <p:sp>
        <p:nvSpPr>
          <p:cNvPr id="246" name="Google Shape;246;p43"/>
          <p:cNvSpPr txBox="1">
            <a:spLocks noGrp="1"/>
          </p:cNvSpPr>
          <p:nvPr>
            <p:ph type="body" idx="1"/>
          </p:nvPr>
        </p:nvSpPr>
        <p:spPr>
          <a:xfrm>
            <a:off x="305991" y="1268016"/>
            <a:ext cx="4025400" cy="3300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SzPts val="1800"/>
              <a:buNone/>
              <a:defRPr sz="1800"/>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7" name="Google Shape;247;p43"/>
          <p:cNvSpPr txBox="1">
            <a:spLocks noGrp="1"/>
          </p:cNvSpPr>
          <p:nvPr>
            <p:ph type="dt" idx="10"/>
          </p:nvPr>
        </p:nvSpPr>
        <p:spPr>
          <a:xfrm>
            <a:off x="308610" y="4767263"/>
            <a:ext cx="7659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8" name="Google Shape;248;p43"/>
          <p:cNvSpPr txBox="1">
            <a:spLocks noGrp="1"/>
          </p:cNvSpPr>
          <p:nvPr>
            <p:ph type="ftr" idx="11"/>
          </p:nvPr>
        </p:nvSpPr>
        <p:spPr>
          <a:xfrm>
            <a:off x="1074421" y="4767263"/>
            <a:ext cx="29337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43"/>
          <p:cNvSpPr txBox="1">
            <a:spLocks noGrp="1"/>
          </p:cNvSpPr>
          <p:nvPr>
            <p:ph type="sldNum" idx="12"/>
          </p:nvPr>
        </p:nvSpPr>
        <p:spPr>
          <a:xfrm>
            <a:off x="4008119" y="4767263"/>
            <a:ext cx="323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250" name="Google Shape;250;p43"/>
          <p:cNvGrpSpPr/>
          <p:nvPr/>
        </p:nvGrpSpPr>
        <p:grpSpPr>
          <a:xfrm>
            <a:off x="7882304" y="4710748"/>
            <a:ext cx="1199135" cy="382704"/>
            <a:chOff x="2644310" y="4850644"/>
            <a:chExt cx="2506030" cy="799800"/>
          </a:xfrm>
        </p:grpSpPr>
        <p:sp>
          <p:nvSpPr>
            <p:cNvPr id="251" name="Google Shape;251;p43"/>
            <p:cNvSpPr txBox="1"/>
            <p:nvPr/>
          </p:nvSpPr>
          <p:spPr>
            <a:xfrm>
              <a:off x="2682240" y="4850644"/>
              <a:ext cx="2468100" cy="799800"/>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Clr>
                  <a:schemeClr val="lt1"/>
                </a:buClr>
                <a:buSzPts val="900"/>
                <a:buFont typeface="Arial"/>
                <a:buNone/>
              </a:pPr>
              <a:r>
                <a:rPr lang="en-GB" sz="900" b="1" i="0" u="none" strike="noStrike" cap="none">
                  <a:solidFill>
                    <a:schemeClr val="lt1"/>
                  </a:solidFill>
                  <a:latin typeface="Arial"/>
                  <a:ea typeface="Arial"/>
                  <a:cs typeface="Arial"/>
                  <a:sym typeface="Arial"/>
                </a:rPr>
                <a:t>#CivilServiceLive</a:t>
              </a:r>
              <a:endParaRPr sz="900" b="1" i="0" u="none" strike="noStrike" cap="none">
                <a:solidFill>
                  <a:schemeClr val="lt1"/>
                </a:solidFill>
                <a:latin typeface="Arial"/>
                <a:ea typeface="Arial"/>
                <a:cs typeface="Arial"/>
                <a:sym typeface="Arial"/>
              </a:endParaRPr>
            </a:p>
            <a:p>
              <a:pPr marL="0" marR="0" lvl="0" indent="0" algn="l" rtl="0">
                <a:lnSpc>
                  <a:spcPct val="90000"/>
                </a:lnSpc>
                <a:spcBef>
                  <a:spcPts val="500"/>
                </a:spcBef>
                <a:spcAft>
                  <a:spcPts val="0"/>
                </a:spcAft>
                <a:buClr>
                  <a:schemeClr val="lt1"/>
                </a:buClr>
                <a:buSzPts val="900"/>
                <a:buFont typeface="Arial"/>
                <a:buNone/>
              </a:pPr>
              <a:r>
                <a:rPr lang="en-GB" sz="900" b="1" i="0" u="none" strike="noStrike" cap="none">
                  <a:solidFill>
                    <a:schemeClr val="lt1"/>
                  </a:solidFill>
                  <a:latin typeface="Arial"/>
                  <a:ea typeface="Arial"/>
                  <a:cs typeface="Arial"/>
                  <a:sym typeface="Arial"/>
                </a:rPr>
                <a:t>@UKCivilService</a:t>
              </a:r>
              <a:endParaRPr sz="900" b="1" i="0" u="none" strike="noStrike" cap="none">
                <a:solidFill>
                  <a:schemeClr val="lt1"/>
                </a:solidFill>
                <a:latin typeface="Arial"/>
                <a:ea typeface="Arial"/>
                <a:cs typeface="Arial"/>
                <a:sym typeface="Arial"/>
              </a:endParaRPr>
            </a:p>
          </p:txBody>
        </p:sp>
        <p:cxnSp>
          <p:nvCxnSpPr>
            <p:cNvPr id="252" name="Google Shape;252;p43"/>
            <p:cNvCxnSpPr/>
            <p:nvPr/>
          </p:nvCxnSpPr>
          <p:spPr>
            <a:xfrm>
              <a:off x="2644310" y="4924663"/>
              <a:ext cx="0" cy="586500"/>
            </a:xfrm>
            <a:prstGeom prst="straightConnector1">
              <a:avLst/>
            </a:prstGeom>
            <a:noFill/>
            <a:ln w="19050" cap="flat" cmpd="sng">
              <a:solidFill>
                <a:schemeClr val="lt1"/>
              </a:solidFill>
              <a:prstDash val="solid"/>
              <a:miter lim="800000"/>
              <a:headEnd type="none" w="sm" len="sm"/>
              <a:tailEnd type="none" w="sm" len="sm"/>
            </a:ln>
          </p:spPr>
        </p:cxnSp>
      </p:grpSp>
      <p:pic>
        <p:nvPicPr>
          <p:cNvPr id="253" name="Google Shape;253;p43"/>
          <p:cNvPicPr preferRelativeResize="0"/>
          <p:nvPr/>
        </p:nvPicPr>
        <p:blipFill rotWithShape="1">
          <a:blip r:embed="rId4">
            <a:alphaModFix/>
          </a:blip>
          <a:srcRect/>
          <a:stretch/>
        </p:blipFill>
        <p:spPr>
          <a:xfrm>
            <a:off x="6939682" y="4738066"/>
            <a:ext cx="833683" cy="288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Slide_1">
  <p:cSld name="Image Slide_1">
    <p:spTree>
      <p:nvGrpSpPr>
        <p:cNvPr id="1" name="Shape 254"/>
        <p:cNvGrpSpPr/>
        <p:nvPr/>
      </p:nvGrpSpPr>
      <p:grpSpPr>
        <a:xfrm>
          <a:off x="0" y="0"/>
          <a:ext cx="0" cy="0"/>
          <a:chOff x="0" y="0"/>
          <a:chExt cx="0" cy="0"/>
        </a:xfrm>
      </p:grpSpPr>
      <p:sp>
        <p:nvSpPr>
          <p:cNvPr id="255" name="Google Shape;255;p44"/>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56" name="Google Shape;256;p44"/>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44"/>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58" name="Google Shape;258;p44"/>
          <p:cNvSpPr>
            <a:spLocks noGrp="1"/>
          </p:cNvSpPr>
          <p:nvPr>
            <p:ph type="pic" idx="2"/>
          </p:nvPr>
        </p:nvSpPr>
        <p:spPr>
          <a:xfrm>
            <a:off x="0" y="0"/>
            <a:ext cx="7741500" cy="4569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and Graph Slide">
  <p:cSld name="Text and Graph Slide">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308610" y="273844"/>
            <a:ext cx="7448100" cy="795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50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1" name="Google Shape;261;p45"/>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62" name="Google Shape;262;p45"/>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45"/>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4" name="Google Shape;264;p45"/>
          <p:cNvSpPr txBox="1">
            <a:spLocks noGrp="1"/>
          </p:cNvSpPr>
          <p:nvPr>
            <p:ph type="body" idx="1"/>
          </p:nvPr>
        </p:nvSpPr>
        <p:spPr>
          <a:xfrm>
            <a:off x="305992" y="1268017"/>
            <a:ext cx="3518100" cy="3300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SzPts val="1400"/>
              <a:buNone/>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45"/>
          <p:cNvSpPr>
            <a:spLocks noGrp="1"/>
          </p:cNvSpPr>
          <p:nvPr>
            <p:ph type="chart" idx="2"/>
          </p:nvPr>
        </p:nvSpPr>
        <p:spPr>
          <a:xfrm>
            <a:off x="3906456" y="1268016"/>
            <a:ext cx="4931700" cy="33006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5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1pPr>
            <a:lvl2pPr marR="0" lvl="1" algn="l">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R="0" lvl="3" algn="l">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R="0" lvl="4" algn="l">
              <a:lnSpc>
                <a:spcPct val="9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R="0" lvl="5"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266"/>
        <p:cNvGrpSpPr/>
        <p:nvPr/>
      </p:nvGrpSpPr>
      <p:grpSpPr>
        <a:xfrm>
          <a:off x="0" y="0"/>
          <a:ext cx="0" cy="0"/>
          <a:chOff x="0" y="0"/>
          <a:chExt cx="0" cy="0"/>
        </a:xfrm>
      </p:grpSpPr>
      <p:pic>
        <p:nvPicPr>
          <p:cNvPr id="267" name="Google Shape;267;p46" descr="Diagram, venn diagram&#10;&#10;Description automatically generated"/>
          <p:cNvPicPr preferRelativeResize="0"/>
          <p:nvPr/>
        </p:nvPicPr>
        <p:blipFill rotWithShape="1">
          <a:blip r:embed="rId2">
            <a:alphaModFix/>
          </a:blip>
          <a:srcRect/>
          <a:stretch/>
        </p:blipFill>
        <p:spPr>
          <a:xfrm>
            <a:off x="0" y="0"/>
            <a:ext cx="8427792" cy="4740633"/>
          </a:xfrm>
          <a:prstGeom prst="rect">
            <a:avLst/>
          </a:prstGeom>
          <a:noFill/>
          <a:ln>
            <a:noFill/>
          </a:ln>
        </p:spPr>
      </p:pic>
      <p:pic>
        <p:nvPicPr>
          <p:cNvPr id="268" name="Google Shape;268;p46" descr="Text, logo&#10;&#10;Description automatically generated"/>
          <p:cNvPicPr preferRelativeResize="0"/>
          <p:nvPr/>
        </p:nvPicPr>
        <p:blipFill rotWithShape="1">
          <a:blip r:embed="rId3">
            <a:alphaModFix/>
          </a:blip>
          <a:srcRect/>
          <a:stretch/>
        </p:blipFill>
        <p:spPr>
          <a:xfrm>
            <a:off x="7844018" y="155496"/>
            <a:ext cx="1181101" cy="1181101"/>
          </a:xfrm>
          <a:prstGeom prst="rect">
            <a:avLst/>
          </a:prstGeom>
          <a:noFill/>
          <a:ln>
            <a:noFill/>
          </a:ln>
        </p:spPr>
      </p:pic>
      <p:sp>
        <p:nvSpPr>
          <p:cNvPr id="269" name="Google Shape;269;p46"/>
          <p:cNvSpPr txBox="1">
            <a:spLocks noGrp="1"/>
          </p:cNvSpPr>
          <p:nvPr>
            <p:ph type="dt" idx="10"/>
          </p:nvPr>
        </p:nvSpPr>
        <p:spPr>
          <a:xfrm>
            <a:off x="308610" y="4767263"/>
            <a:ext cx="1196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70" name="Google Shape;270;p46"/>
          <p:cNvSpPr txBox="1">
            <a:spLocks noGrp="1"/>
          </p:cNvSpPr>
          <p:nvPr>
            <p:ph type="ftr" idx="11"/>
          </p:nvPr>
        </p:nvSpPr>
        <p:spPr>
          <a:xfrm>
            <a:off x="1504949" y="4767263"/>
            <a:ext cx="44274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46"/>
          <p:cNvSpPr txBox="1">
            <a:spLocks noGrp="1"/>
          </p:cNvSpPr>
          <p:nvPr>
            <p:ph type="sldNum" idx="12"/>
          </p:nvPr>
        </p:nvSpPr>
        <p:spPr>
          <a:xfrm>
            <a:off x="5932170" y="4767263"/>
            <a:ext cx="506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2" name="Google Shape;272;p46"/>
          <p:cNvSpPr txBox="1">
            <a:spLocks noGrp="1"/>
          </p:cNvSpPr>
          <p:nvPr>
            <p:ph type="title"/>
          </p:nvPr>
        </p:nvSpPr>
        <p:spPr>
          <a:xfrm>
            <a:off x="4533900" y="2245875"/>
            <a:ext cx="4304100" cy="994200"/>
          </a:xfrm>
          <a:prstGeom prst="rect">
            <a:avLst/>
          </a:prstGeom>
          <a:noFill/>
          <a:ln>
            <a:noFill/>
          </a:ln>
        </p:spPr>
        <p:txBody>
          <a:bodyPr spcFirstLastPara="1" wrap="square" lIns="68575" tIns="34275" rIns="68575" bIns="34275" anchor="b" anchorCtr="0">
            <a:normAutofit/>
          </a:bodyPr>
          <a:lstStyle>
            <a:lvl1pPr lvl="0" algn="r">
              <a:lnSpc>
                <a:spcPct val="90000"/>
              </a:lnSpc>
              <a:spcBef>
                <a:spcPts val="500"/>
              </a:spcBef>
              <a:spcAft>
                <a:spcPts val="0"/>
              </a:spcAft>
              <a:buClr>
                <a:schemeClr val="dk1"/>
              </a:buClr>
              <a:buSzPts val="3400"/>
              <a:buFont typeface="Arial"/>
              <a:buNone/>
              <a:defRPr sz="3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 Column No Top Logo">
  <p:cSld name="TWO_OBJECTS_4_1">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8570391" y="4903469"/>
            <a:ext cx="270000" cy="1755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accent1"/>
              </a:buClr>
              <a:buSzPts val="2100"/>
              <a:buFont typeface="Arial"/>
              <a:buNone/>
              <a:defRPr sz="21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5"/>
          <p:cNvSpPr txBox="1">
            <a:spLocks noGrp="1"/>
          </p:cNvSpPr>
          <p:nvPr>
            <p:ph type="body" idx="1"/>
          </p:nvPr>
        </p:nvSpPr>
        <p:spPr>
          <a:xfrm>
            <a:off x="540000" y="1204986"/>
            <a:ext cx="8072100" cy="3263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65" name="Google Shape;65;p15"/>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3">
          <p15:clr>
            <a:srgbClr val="F26B43"/>
          </p15:clr>
        </p15:guide>
        <p15:guide id="2" pos="53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lvl1pPr marR="0" lvl="0" algn="l">
              <a:lnSpc>
                <a:spcPct val="100000"/>
              </a:lnSpc>
              <a:spcBef>
                <a:spcPts val="0"/>
              </a:spcBef>
              <a:spcAft>
                <a:spcPts val="0"/>
              </a:spcAft>
              <a:buClr>
                <a:schemeClr val="accent1"/>
              </a:buClr>
              <a:buSzPts val="2100"/>
              <a:buFont typeface="Arial"/>
              <a:buNone/>
              <a:defRPr sz="2100" b="1" i="0" u="none" strike="noStrike" cap="none">
                <a:solidFill>
                  <a:schemeClr val="accent1"/>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Google Shape;172;p32"/>
          <p:cNvSpPr txBox="1">
            <a:spLocks noGrp="1"/>
          </p:cNvSpPr>
          <p:nvPr>
            <p:ph type="body" idx="1"/>
          </p:nvPr>
        </p:nvSpPr>
        <p:spPr>
          <a:xfrm>
            <a:off x="540000" y="1204986"/>
            <a:ext cx="8072100" cy="32634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3" name="Google Shape;173;p32"/>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74" name="Google Shape;174;p32"/>
          <p:cNvSpPr txBox="1">
            <a:spLocks noGrp="1"/>
          </p:cNvSpPr>
          <p:nvPr>
            <p:ph type="ftr" idx="11"/>
          </p:nvPr>
        </p:nvSpPr>
        <p:spPr>
          <a:xfrm>
            <a:off x="475664" y="4780973"/>
            <a:ext cx="30861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3">
          <p15:clr>
            <a:srgbClr val="F26B43"/>
          </p15:clr>
        </p15:guide>
        <p15:guide id="2" pos="53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hyperlink" Target="mailto:etf@cabinetoffice.gov.uk"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hyperlink" Target="mailto:miriam.light@cabinetoffice.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evaluation-registry.cabinetoffice.gov.uk/"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hyperlink" Target="https://moneyandpensionsservice.org.uk/" TargetMode="External"/><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image" Target="../media/image21.jpg"/><Relationship Id="rId7" Type="http://schemas.openxmlformats.org/officeDocument/2006/relationships/image" Target="../media/image24.gif"/><Relationship Id="rId12" Type="http://schemas.openxmlformats.org/officeDocument/2006/relationships/image" Target="../media/image27.png"/><Relationship Id="rId17"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30.jpg"/><Relationship Id="rId20" Type="http://schemas.openxmlformats.org/officeDocument/2006/relationships/image" Target="../media/image33.jpg"/><Relationship Id="rId1" Type="http://schemas.openxmlformats.org/officeDocument/2006/relationships/slideLayout" Target="../slideLayouts/slideLayout15.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hyperlink" Target="https://youthfuturesfoundation.org/" TargetMode="External"/><Relationship Id="rId10" Type="http://schemas.openxmlformats.org/officeDocument/2006/relationships/hyperlink" Target="https://www.college.police.uk/" TargetMode="External"/><Relationship Id="rId19" Type="http://schemas.openxmlformats.org/officeDocument/2006/relationships/hyperlink" Target="https://www.homelessnessimpact.org/" TargetMode="External"/><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8"/>
          <p:cNvSpPr txBox="1">
            <a:spLocks noGrp="1"/>
          </p:cNvSpPr>
          <p:nvPr>
            <p:ph type="ctrTitle"/>
          </p:nvPr>
        </p:nvSpPr>
        <p:spPr>
          <a:xfrm>
            <a:off x="491299" y="2601225"/>
            <a:ext cx="5577000" cy="415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800"/>
              <a:buNone/>
            </a:pPr>
            <a:r>
              <a:rPr lang="en-GB">
                <a:solidFill>
                  <a:schemeClr val="dk1"/>
                </a:solidFill>
              </a:rPr>
              <a:t>Evaluation in Government: Introduction to the Evaluation Task Force</a:t>
            </a:r>
            <a:endParaRPr>
              <a:solidFill>
                <a:schemeClr val="dk1"/>
              </a:solidFill>
            </a:endParaRPr>
          </a:p>
        </p:txBody>
      </p:sp>
      <p:sp>
        <p:nvSpPr>
          <p:cNvPr id="281" name="Google Shape;281;p48"/>
          <p:cNvSpPr txBox="1"/>
          <p:nvPr/>
        </p:nvSpPr>
        <p:spPr>
          <a:xfrm>
            <a:off x="422675" y="3064675"/>
            <a:ext cx="4098300" cy="738900"/>
          </a:xfrm>
          <a:prstGeom prst="rect">
            <a:avLst/>
          </a:prstGeom>
          <a:noFill/>
          <a:ln>
            <a:noFill/>
          </a:ln>
        </p:spPr>
        <p:txBody>
          <a:bodyPr spcFirstLastPara="1" wrap="square" lIns="68575" tIns="68575" rIns="68575" bIns="68575" anchor="b" anchorCtr="0">
            <a:spAutoFit/>
          </a:bodyPr>
          <a:lstStyle/>
          <a:p>
            <a:pPr marL="0" lvl="0" indent="0" algn="l" rtl="0">
              <a:spcBef>
                <a:spcPts val="0"/>
              </a:spcBef>
              <a:spcAft>
                <a:spcPts val="0"/>
              </a:spcAft>
              <a:buNone/>
            </a:pPr>
            <a:r>
              <a:rPr lang="en-GB" sz="1300"/>
              <a:t>Miriam Light				</a:t>
            </a:r>
            <a:endParaRPr sz="1300"/>
          </a:p>
          <a:p>
            <a:pPr marL="0" lvl="0" indent="0" algn="l" rtl="0">
              <a:spcBef>
                <a:spcPts val="0"/>
              </a:spcBef>
              <a:spcAft>
                <a:spcPts val="0"/>
              </a:spcAft>
              <a:buNone/>
            </a:pPr>
            <a:r>
              <a:rPr lang="en-GB" sz="1300"/>
              <a:t>Evaluation Lead			</a:t>
            </a:r>
            <a:endParaRPr sz="1300"/>
          </a:p>
          <a:p>
            <a:pPr marL="0" lvl="0" indent="0" algn="l" rtl="0">
              <a:spcBef>
                <a:spcPts val="0"/>
              </a:spcBef>
              <a:spcAft>
                <a:spcPts val="0"/>
              </a:spcAft>
              <a:buNone/>
            </a:pPr>
            <a:r>
              <a:rPr lang="en-GB" sz="1300"/>
              <a:t>Evaluation Task Force		</a:t>
            </a:r>
            <a:endParaRPr sz="1300"/>
          </a:p>
        </p:txBody>
      </p:sp>
      <p:pic>
        <p:nvPicPr>
          <p:cNvPr id="282" name="Google Shape;282;p48"/>
          <p:cNvPicPr preferRelativeResize="0"/>
          <p:nvPr/>
        </p:nvPicPr>
        <p:blipFill rotWithShape="1">
          <a:blip r:embed="rId3">
            <a:alphaModFix/>
          </a:blip>
          <a:srcRect/>
          <a:stretch/>
        </p:blipFill>
        <p:spPr>
          <a:xfrm>
            <a:off x="2872444" y="445856"/>
            <a:ext cx="1948950" cy="8936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8"/>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000000"/>
              </a:buClr>
              <a:buSzPts val="1400"/>
              <a:buFont typeface="Arial"/>
              <a:buNone/>
            </a:pPr>
            <a:r>
              <a:rPr lang="en-GB" sz="2500" dirty="0">
                <a:solidFill>
                  <a:schemeClr val="accent2"/>
                </a:solidFill>
              </a:rPr>
              <a:t>What Works Centres</a:t>
            </a:r>
            <a:endParaRPr sz="2500" dirty="0">
              <a:solidFill>
                <a:schemeClr val="dk1"/>
              </a:solidFill>
            </a:endParaRPr>
          </a:p>
        </p:txBody>
      </p:sp>
      <p:cxnSp>
        <p:nvCxnSpPr>
          <p:cNvPr id="444" name="Google Shape;444;p58"/>
          <p:cNvCxnSpPr/>
          <p:nvPr/>
        </p:nvCxnSpPr>
        <p:spPr>
          <a:xfrm>
            <a:off x="3723872" y="2934643"/>
            <a:ext cx="0" cy="1215000"/>
          </a:xfrm>
          <a:prstGeom prst="straightConnector1">
            <a:avLst/>
          </a:prstGeom>
          <a:solidFill>
            <a:srgbClr val="4CC1EF"/>
          </a:solidFill>
          <a:ln w="19050" cap="flat" cmpd="sng">
            <a:solidFill>
              <a:schemeClr val="accent5"/>
            </a:solidFill>
            <a:prstDash val="solid"/>
            <a:miter lim="800000"/>
            <a:headEnd type="none" w="sm" len="sm"/>
            <a:tailEnd type="none" w="sm" len="sm"/>
          </a:ln>
        </p:spPr>
      </p:cxnSp>
      <p:sp>
        <p:nvSpPr>
          <p:cNvPr id="445" name="Google Shape;445;p58"/>
          <p:cNvSpPr/>
          <p:nvPr/>
        </p:nvSpPr>
        <p:spPr>
          <a:xfrm>
            <a:off x="4747879" y="2415127"/>
            <a:ext cx="1274400" cy="738600"/>
          </a:xfrm>
          <a:prstGeom prst="roundRect">
            <a:avLst>
              <a:gd name="adj" fmla="val 50000"/>
            </a:avLst>
          </a:prstGeom>
          <a:solidFill>
            <a:srgbClr val="DE91D5">
              <a:alpha val="13730"/>
            </a:srgbClr>
          </a:solidFill>
          <a:ln w="9525"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accent3"/>
              </a:solidFill>
              <a:latin typeface="Arial"/>
              <a:ea typeface="Arial"/>
              <a:cs typeface="Arial"/>
              <a:sym typeface="Arial"/>
            </a:endParaRPr>
          </a:p>
        </p:txBody>
      </p:sp>
      <p:sp>
        <p:nvSpPr>
          <p:cNvPr id="446" name="Google Shape;446;p58"/>
          <p:cNvSpPr/>
          <p:nvPr/>
        </p:nvSpPr>
        <p:spPr>
          <a:xfrm>
            <a:off x="2485797" y="2404093"/>
            <a:ext cx="1274400" cy="738600"/>
          </a:xfrm>
          <a:prstGeom prst="roundRect">
            <a:avLst>
              <a:gd name="adj" fmla="val 50000"/>
            </a:avLst>
          </a:prstGeom>
          <a:solidFill>
            <a:srgbClr val="FEE091">
              <a:alpha val="41180"/>
            </a:srgbClr>
          </a:solidFill>
          <a:ln w="9525"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accent5"/>
              </a:solidFill>
              <a:latin typeface="Arial"/>
              <a:ea typeface="Arial"/>
              <a:cs typeface="Arial"/>
              <a:sym typeface="Arial"/>
            </a:endParaRPr>
          </a:p>
        </p:txBody>
      </p:sp>
      <p:sp>
        <p:nvSpPr>
          <p:cNvPr id="447" name="Google Shape;447;p58"/>
          <p:cNvSpPr/>
          <p:nvPr/>
        </p:nvSpPr>
        <p:spPr>
          <a:xfrm>
            <a:off x="7150886" y="2351362"/>
            <a:ext cx="1274400" cy="738600"/>
          </a:xfrm>
          <a:prstGeom prst="roundRect">
            <a:avLst>
              <a:gd name="adj" fmla="val 50000"/>
            </a:avLst>
          </a:prstGeom>
          <a:solidFill>
            <a:srgbClr val="BAE3E2">
              <a:alpha val="13730"/>
            </a:srgbClr>
          </a:solidFill>
          <a:ln w="9525"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accent4"/>
              </a:solidFill>
              <a:latin typeface="Arial"/>
              <a:ea typeface="Arial"/>
              <a:cs typeface="Arial"/>
              <a:sym typeface="Arial"/>
            </a:endParaRPr>
          </a:p>
        </p:txBody>
      </p:sp>
      <p:grpSp>
        <p:nvGrpSpPr>
          <p:cNvPr id="448" name="Google Shape;448;p58"/>
          <p:cNvGrpSpPr/>
          <p:nvPr/>
        </p:nvGrpSpPr>
        <p:grpSpPr>
          <a:xfrm>
            <a:off x="4994525" y="3280977"/>
            <a:ext cx="3175387" cy="1207973"/>
            <a:chOff x="-1550763" y="2555528"/>
            <a:chExt cx="5905500" cy="1456442"/>
          </a:xfrm>
        </p:grpSpPr>
        <p:sp>
          <p:nvSpPr>
            <p:cNvPr id="449" name="Google Shape;449;p58"/>
            <p:cNvSpPr txBox="1"/>
            <p:nvPr/>
          </p:nvSpPr>
          <p:spPr>
            <a:xfrm>
              <a:off x="-1550763" y="2555528"/>
              <a:ext cx="5832600" cy="461700"/>
            </a:xfrm>
            <a:prstGeom prst="rect">
              <a:avLst/>
            </a:prstGeom>
            <a:noFill/>
            <a:ln>
              <a:noFill/>
            </a:ln>
          </p:spPr>
          <p:txBody>
            <a:bodyPr spcFirstLastPara="1" wrap="square" lIns="0" tIns="34275" rIns="0" bIns="34275"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Putting evidence into action</a:t>
              </a:r>
              <a:endParaRPr sz="1100" b="0" i="0" u="none" strike="noStrike" cap="none">
                <a:solidFill>
                  <a:srgbClr val="000000"/>
                </a:solidFill>
                <a:latin typeface="Arial"/>
                <a:ea typeface="Arial"/>
                <a:cs typeface="Arial"/>
                <a:sym typeface="Arial"/>
              </a:endParaRPr>
            </a:p>
          </p:txBody>
        </p:sp>
        <p:sp>
          <p:nvSpPr>
            <p:cNvPr id="450" name="Google Shape;450;p58"/>
            <p:cNvSpPr txBox="1"/>
            <p:nvPr/>
          </p:nvSpPr>
          <p:spPr>
            <a:xfrm>
              <a:off x="-1550763" y="2924770"/>
              <a:ext cx="5905500" cy="10872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600">
                  <a:solidFill>
                    <a:srgbClr val="444746"/>
                  </a:solidFill>
                  <a:highlight>
                    <a:srgbClr val="FFFFFF"/>
                  </a:highlight>
                </a:rPr>
                <a:t>S</a:t>
              </a:r>
              <a:r>
                <a:rPr lang="en-GB" sz="1600" b="0" i="0" u="none" strike="noStrike" cap="none">
                  <a:solidFill>
                    <a:srgbClr val="444746"/>
                  </a:solidFill>
                  <a:highlight>
                    <a:srgbClr val="FFFFFF"/>
                  </a:highlight>
                  <a:latin typeface="Arial"/>
                  <a:ea typeface="Arial"/>
                  <a:cs typeface="Arial"/>
                  <a:sym typeface="Arial"/>
                </a:rPr>
                <a:t>upport and encourage stakeholders to implement effective interventions </a:t>
              </a:r>
              <a:endParaRPr sz="1600" b="0" i="0" u="none" strike="noStrike" cap="none">
                <a:solidFill>
                  <a:srgbClr val="000000"/>
                </a:solidFill>
                <a:latin typeface="Arial"/>
                <a:ea typeface="Arial"/>
                <a:cs typeface="Arial"/>
                <a:sym typeface="Arial"/>
              </a:endParaRPr>
            </a:p>
          </p:txBody>
        </p:sp>
      </p:grpSp>
      <p:grpSp>
        <p:nvGrpSpPr>
          <p:cNvPr id="451" name="Google Shape;451;p58"/>
          <p:cNvGrpSpPr/>
          <p:nvPr/>
        </p:nvGrpSpPr>
        <p:grpSpPr>
          <a:xfrm>
            <a:off x="4997166" y="1078145"/>
            <a:ext cx="3280312" cy="1234578"/>
            <a:chOff x="370330" y="2627776"/>
            <a:chExt cx="4365600" cy="1488520"/>
          </a:xfrm>
        </p:grpSpPr>
        <p:sp>
          <p:nvSpPr>
            <p:cNvPr id="452" name="Google Shape;452;p58"/>
            <p:cNvSpPr txBox="1"/>
            <p:nvPr/>
          </p:nvSpPr>
          <p:spPr>
            <a:xfrm>
              <a:off x="370330" y="2627776"/>
              <a:ext cx="4365600" cy="461700"/>
            </a:xfrm>
            <a:prstGeom prst="rect">
              <a:avLst/>
            </a:prstGeom>
            <a:noFill/>
            <a:ln>
              <a:noFill/>
            </a:ln>
          </p:spPr>
          <p:txBody>
            <a:bodyPr spcFirstLastPara="1" wrap="square" lIns="0" tIns="34275" rIns="0" bIns="34275"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Generating evidence</a:t>
              </a:r>
              <a:endParaRPr sz="1100" b="0" i="0" u="none" strike="noStrike" cap="none">
                <a:solidFill>
                  <a:srgbClr val="000000"/>
                </a:solidFill>
                <a:latin typeface="Arial"/>
                <a:ea typeface="Arial"/>
                <a:cs typeface="Arial"/>
                <a:sym typeface="Arial"/>
              </a:endParaRPr>
            </a:p>
          </p:txBody>
        </p:sp>
        <p:sp>
          <p:nvSpPr>
            <p:cNvPr id="453" name="Google Shape;453;p58"/>
            <p:cNvSpPr txBox="1"/>
            <p:nvPr/>
          </p:nvSpPr>
          <p:spPr>
            <a:xfrm>
              <a:off x="413083" y="3100496"/>
              <a:ext cx="4280100" cy="101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500" b="1">
                  <a:solidFill>
                    <a:srgbClr val="444746"/>
                  </a:solidFill>
                  <a:highlight>
                    <a:srgbClr val="FFFFFF"/>
                  </a:highlight>
                </a:rPr>
                <a:t>F</a:t>
              </a:r>
              <a:r>
                <a:rPr lang="en-GB" sz="1500" b="1" i="0" u="none" strike="noStrike" cap="none">
                  <a:solidFill>
                    <a:srgbClr val="444746"/>
                  </a:solidFill>
                  <a:highlight>
                    <a:srgbClr val="FFFFFF"/>
                  </a:highlight>
                  <a:latin typeface="Arial"/>
                  <a:ea typeface="Arial"/>
                  <a:cs typeface="Arial"/>
                  <a:sym typeface="Arial"/>
                </a:rPr>
                <a:t>und and conduct independent evaluations</a:t>
              </a:r>
              <a:endParaRPr sz="1500" b="0" i="0" u="none" strike="noStrike" cap="none">
                <a:solidFill>
                  <a:srgbClr val="000000"/>
                </a:solidFill>
                <a:latin typeface="Arial"/>
                <a:ea typeface="Arial"/>
                <a:cs typeface="Arial"/>
                <a:sym typeface="Arial"/>
              </a:endParaRPr>
            </a:p>
          </p:txBody>
        </p:sp>
      </p:grpSp>
      <p:grpSp>
        <p:nvGrpSpPr>
          <p:cNvPr id="454" name="Google Shape;454;p58"/>
          <p:cNvGrpSpPr/>
          <p:nvPr/>
        </p:nvGrpSpPr>
        <p:grpSpPr>
          <a:xfrm>
            <a:off x="727752" y="3249696"/>
            <a:ext cx="2960696" cy="1149260"/>
            <a:chOff x="-3516348" y="2657537"/>
            <a:chExt cx="5896626" cy="1385652"/>
          </a:xfrm>
        </p:grpSpPr>
        <p:sp>
          <p:nvSpPr>
            <p:cNvPr id="455" name="Google Shape;455;p58"/>
            <p:cNvSpPr txBox="1"/>
            <p:nvPr/>
          </p:nvSpPr>
          <p:spPr>
            <a:xfrm>
              <a:off x="-3516348" y="2657537"/>
              <a:ext cx="5468700" cy="461700"/>
            </a:xfrm>
            <a:prstGeom prst="rect">
              <a:avLst/>
            </a:prstGeom>
            <a:noFill/>
            <a:ln>
              <a:noFill/>
            </a:ln>
          </p:spPr>
          <p:txBody>
            <a:bodyPr spcFirstLastPara="1" wrap="square" lIns="0" tIns="34275" rIns="0" bIns="34275"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Summarising evidence</a:t>
              </a:r>
              <a:endParaRPr sz="1800" b="1" i="0" u="none" strike="noStrike" cap="none">
                <a:solidFill>
                  <a:srgbClr val="000000"/>
                </a:solidFill>
                <a:latin typeface="Arial"/>
                <a:ea typeface="Arial"/>
                <a:cs typeface="Arial"/>
                <a:sym typeface="Arial"/>
              </a:endParaRPr>
            </a:p>
          </p:txBody>
        </p:sp>
        <p:sp>
          <p:nvSpPr>
            <p:cNvPr id="456" name="Google Shape;456;p58"/>
            <p:cNvSpPr txBox="1"/>
            <p:nvPr/>
          </p:nvSpPr>
          <p:spPr>
            <a:xfrm>
              <a:off x="-3476622" y="3027389"/>
              <a:ext cx="5856900" cy="101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500">
                  <a:highlight>
                    <a:srgbClr val="FFFFFF"/>
                  </a:highlight>
                </a:rPr>
                <a:t>P</a:t>
              </a:r>
              <a:r>
                <a:rPr lang="en-GB" sz="1500" b="0" i="0" u="none" strike="noStrike" cap="none">
                  <a:solidFill>
                    <a:srgbClr val="000000"/>
                  </a:solidFill>
                  <a:highlight>
                    <a:srgbClr val="FFFFFF"/>
                  </a:highlight>
                  <a:latin typeface="Arial"/>
                  <a:ea typeface="Arial"/>
                  <a:cs typeface="Arial"/>
                  <a:sym typeface="Arial"/>
                </a:rPr>
                <a:t>roduce accessible </a:t>
              </a:r>
              <a:r>
                <a:rPr lang="en-GB" sz="1500" b="1" i="0" u="none" strike="noStrike" cap="none">
                  <a:solidFill>
                    <a:srgbClr val="000000"/>
                  </a:solidFill>
                  <a:highlight>
                    <a:srgbClr val="FFFFFF"/>
                  </a:highlight>
                  <a:latin typeface="Arial"/>
                  <a:ea typeface="Arial"/>
                  <a:cs typeface="Arial"/>
                  <a:sym typeface="Arial"/>
                </a:rPr>
                <a:t>guidance, toolkits and recommendations</a:t>
              </a:r>
              <a:r>
                <a:rPr lang="en-GB" sz="1500" b="0" i="0" u="none" strike="noStrike" cap="none">
                  <a:solidFill>
                    <a:srgbClr val="000000"/>
                  </a:solidFill>
                  <a:highlight>
                    <a:srgbClr val="FFFFFF"/>
                  </a:highlight>
                  <a:latin typeface="Arial"/>
                  <a:ea typeface="Arial"/>
                  <a:cs typeface="Arial"/>
                  <a:sym typeface="Arial"/>
                </a:rPr>
                <a:t> </a:t>
              </a:r>
              <a:endParaRPr sz="1500" b="0" i="0" u="none" strike="noStrike" cap="none">
                <a:solidFill>
                  <a:srgbClr val="000000"/>
                </a:solidFill>
                <a:latin typeface="Arial"/>
                <a:ea typeface="Arial"/>
                <a:cs typeface="Arial"/>
                <a:sym typeface="Arial"/>
              </a:endParaRPr>
            </a:p>
          </p:txBody>
        </p:sp>
      </p:grpSp>
      <p:grpSp>
        <p:nvGrpSpPr>
          <p:cNvPr id="457" name="Google Shape;457;p58"/>
          <p:cNvGrpSpPr/>
          <p:nvPr/>
        </p:nvGrpSpPr>
        <p:grpSpPr>
          <a:xfrm>
            <a:off x="781774" y="1078143"/>
            <a:ext cx="2841745" cy="1223311"/>
            <a:chOff x="-8727" y="2627776"/>
            <a:chExt cx="5663102" cy="1474935"/>
          </a:xfrm>
        </p:grpSpPr>
        <p:sp>
          <p:nvSpPr>
            <p:cNvPr id="458" name="Google Shape;458;p58"/>
            <p:cNvSpPr txBox="1"/>
            <p:nvPr/>
          </p:nvSpPr>
          <p:spPr>
            <a:xfrm>
              <a:off x="-8725" y="2627776"/>
              <a:ext cx="5663100" cy="461700"/>
            </a:xfrm>
            <a:prstGeom prst="rect">
              <a:avLst/>
            </a:prstGeom>
            <a:noFill/>
            <a:ln>
              <a:noFill/>
            </a:ln>
          </p:spPr>
          <p:txBody>
            <a:bodyPr spcFirstLastPara="1" wrap="square" lIns="0" tIns="34275" rIns="0" bIns="34275"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Arial"/>
                  <a:ea typeface="Arial"/>
                  <a:cs typeface="Arial"/>
                  <a:sym typeface="Arial"/>
                </a:rPr>
                <a:t>Reviewing evidence</a:t>
              </a:r>
              <a:endParaRPr sz="1100" b="0" i="0" u="none" strike="noStrike" cap="none" dirty="0">
                <a:solidFill>
                  <a:srgbClr val="000000"/>
                </a:solidFill>
                <a:latin typeface="Arial"/>
                <a:ea typeface="Arial"/>
                <a:cs typeface="Arial"/>
                <a:sym typeface="Arial"/>
              </a:endParaRPr>
            </a:p>
          </p:txBody>
        </p:sp>
        <p:sp>
          <p:nvSpPr>
            <p:cNvPr id="459" name="Google Shape;459;p58"/>
            <p:cNvSpPr txBox="1"/>
            <p:nvPr/>
          </p:nvSpPr>
          <p:spPr>
            <a:xfrm>
              <a:off x="-8727" y="3086911"/>
              <a:ext cx="5663100" cy="101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500"/>
                <a:t>R</a:t>
              </a:r>
              <a:r>
                <a:rPr lang="en-GB" sz="1500" b="0" i="0" u="none" strike="noStrike" cap="none">
                  <a:solidFill>
                    <a:srgbClr val="000000"/>
                  </a:solidFill>
                  <a:latin typeface="Arial"/>
                  <a:ea typeface="Arial"/>
                  <a:cs typeface="Arial"/>
                  <a:sym typeface="Arial"/>
                </a:rPr>
                <a:t>eview the </a:t>
              </a:r>
              <a:r>
                <a:rPr lang="en-GB" sz="1500" b="1" i="0" u="none" strike="noStrike" cap="none">
                  <a:solidFill>
                    <a:srgbClr val="000000"/>
                  </a:solidFill>
                  <a:latin typeface="Arial"/>
                  <a:ea typeface="Arial"/>
                  <a:cs typeface="Arial"/>
                  <a:sym typeface="Arial"/>
                </a:rPr>
                <a:t>best evidence </a:t>
              </a:r>
              <a:r>
                <a:rPr lang="en-GB" sz="1500" b="1" i="0" u="none" strike="noStrike" cap="none">
                  <a:solidFill>
                    <a:schemeClr val="dk1"/>
                  </a:solidFill>
                  <a:latin typeface="Arial"/>
                  <a:ea typeface="Arial"/>
                  <a:cs typeface="Arial"/>
                  <a:sym typeface="Arial"/>
                </a:rPr>
                <a:t>available</a:t>
              </a:r>
              <a:r>
                <a:rPr lang="en-GB" sz="1500" b="0" i="0" u="none" strike="noStrike" cap="none">
                  <a:solidFill>
                    <a:schemeClr val="dk1"/>
                  </a:solidFill>
                  <a:latin typeface="Arial"/>
                  <a:ea typeface="Arial"/>
                  <a:cs typeface="Arial"/>
                  <a:sym typeface="Arial"/>
                </a:rPr>
                <a:t> </a:t>
              </a:r>
              <a:r>
                <a:rPr lang="en-GB" sz="1500" b="0" i="0" u="none" strike="noStrike" cap="none">
                  <a:solidFill>
                    <a:srgbClr val="000000"/>
                  </a:solidFill>
                  <a:latin typeface="Arial"/>
                  <a:ea typeface="Arial"/>
                  <a:cs typeface="Arial"/>
                  <a:sym typeface="Arial"/>
                </a:rPr>
                <a:t>to determine what interventions work </a:t>
              </a:r>
              <a:endParaRPr sz="1500" b="0" i="0" u="none" strike="noStrike" cap="none">
                <a:solidFill>
                  <a:srgbClr val="000000"/>
                </a:solidFill>
                <a:latin typeface="Arial"/>
                <a:ea typeface="Arial"/>
                <a:cs typeface="Arial"/>
                <a:sym typeface="Arial"/>
              </a:endParaRPr>
            </a:p>
          </p:txBody>
        </p:sp>
      </p:grpSp>
      <p:cxnSp>
        <p:nvCxnSpPr>
          <p:cNvPr id="460" name="Google Shape;460;p58"/>
          <p:cNvCxnSpPr/>
          <p:nvPr/>
        </p:nvCxnSpPr>
        <p:spPr>
          <a:xfrm rot="10800000">
            <a:off x="565262" y="1204350"/>
            <a:ext cx="9000" cy="1220700"/>
          </a:xfrm>
          <a:prstGeom prst="straightConnector1">
            <a:avLst/>
          </a:prstGeom>
          <a:solidFill>
            <a:srgbClr val="4CC1EF"/>
          </a:solidFill>
          <a:ln w="19050" cap="flat" cmpd="sng">
            <a:solidFill>
              <a:srgbClr val="0070C0"/>
            </a:solidFill>
            <a:prstDash val="solid"/>
            <a:miter lim="800000"/>
            <a:headEnd type="none" w="sm" len="sm"/>
            <a:tailEnd type="none" w="sm" len="sm"/>
          </a:ln>
        </p:spPr>
      </p:cxnSp>
      <p:cxnSp>
        <p:nvCxnSpPr>
          <p:cNvPr id="461" name="Google Shape;461;p58"/>
          <p:cNvCxnSpPr/>
          <p:nvPr/>
        </p:nvCxnSpPr>
        <p:spPr>
          <a:xfrm rot="10800000">
            <a:off x="4815200" y="1290925"/>
            <a:ext cx="8700" cy="1268400"/>
          </a:xfrm>
          <a:prstGeom prst="straightConnector1">
            <a:avLst/>
          </a:prstGeom>
          <a:solidFill>
            <a:srgbClr val="4CC1EF"/>
          </a:solidFill>
          <a:ln w="19050" cap="flat" cmpd="sng">
            <a:solidFill>
              <a:schemeClr val="accent3"/>
            </a:solidFill>
            <a:prstDash val="solid"/>
            <a:miter lim="800000"/>
            <a:headEnd type="none" w="sm" len="sm"/>
            <a:tailEnd type="none" w="sm" len="sm"/>
          </a:ln>
        </p:spPr>
      </p:cxnSp>
      <p:cxnSp>
        <p:nvCxnSpPr>
          <p:cNvPr id="462" name="Google Shape;462;p58"/>
          <p:cNvCxnSpPr/>
          <p:nvPr/>
        </p:nvCxnSpPr>
        <p:spPr>
          <a:xfrm rot="10800000">
            <a:off x="8179947" y="3081162"/>
            <a:ext cx="6000" cy="1134000"/>
          </a:xfrm>
          <a:prstGeom prst="straightConnector1">
            <a:avLst/>
          </a:prstGeom>
          <a:solidFill>
            <a:srgbClr val="4CC1EF"/>
          </a:solidFill>
          <a:ln w="19050" cap="flat" cmpd="sng">
            <a:solidFill>
              <a:schemeClr val="accent4"/>
            </a:solidFill>
            <a:prstDash val="solid"/>
            <a:miter lim="800000"/>
            <a:headEnd type="none" w="sm" len="sm"/>
            <a:tailEnd type="none" w="sm" len="sm"/>
          </a:ln>
        </p:spPr>
      </p:cxnSp>
      <p:sp>
        <p:nvSpPr>
          <p:cNvPr id="463" name="Google Shape;463;p58"/>
          <p:cNvSpPr/>
          <p:nvPr/>
        </p:nvSpPr>
        <p:spPr>
          <a:xfrm>
            <a:off x="300682" y="2406300"/>
            <a:ext cx="1273200" cy="738600"/>
          </a:xfrm>
          <a:prstGeom prst="roundRect">
            <a:avLst>
              <a:gd name="adj" fmla="val 50000"/>
            </a:avLst>
          </a:prstGeom>
          <a:solidFill>
            <a:srgbClr val="7DBCFF">
              <a:alpha val="13730"/>
            </a:srgbClr>
          </a:solidFill>
          <a:ln w="952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chemeClr val="accent2"/>
              </a:solidFill>
              <a:latin typeface="Arial"/>
              <a:ea typeface="Arial"/>
              <a:cs typeface="Arial"/>
              <a:sym typeface="Arial"/>
            </a:endParaRPr>
          </a:p>
        </p:txBody>
      </p:sp>
      <p:cxnSp>
        <p:nvCxnSpPr>
          <p:cNvPr id="464" name="Google Shape;464;p58"/>
          <p:cNvCxnSpPr>
            <a:stCxn id="463" idx="3"/>
            <a:endCxn id="446" idx="1"/>
          </p:cNvCxnSpPr>
          <p:nvPr/>
        </p:nvCxnSpPr>
        <p:spPr>
          <a:xfrm rot="10800000" flipH="1">
            <a:off x="1573882" y="2773500"/>
            <a:ext cx="912000" cy="2100"/>
          </a:xfrm>
          <a:prstGeom prst="straightConnector1">
            <a:avLst/>
          </a:prstGeom>
          <a:noFill/>
          <a:ln w="9525" cap="flat" cmpd="sng">
            <a:solidFill>
              <a:schemeClr val="dk2"/>
            </a:solidFill>
            <a:prstDash val="solid"/>
            <a:round/>
            <a:headEnd type="none" w="sm" len="sm"/>
            <a:tailEnd type="none" w="sm" len="sm"/>
          </a:ln>
        </p:spPr>
      </p:cxnSp>
      <p:cxnSp>
        <p:nvCxnSpPr>
          <p:cNvPr id="465" name="Google Shape;465;p58"/>
          <p:cNvCxnSpPr/>
          <p:nvPr/>
        </p:nvCxnSpPr>
        <p:spPr>
          <a:xfrm rot="10800000" flipH="1">
            <a:off x="3759804" y="2782219"/>
            <a:ext cx="982800" cy="2100"/>
          </a:xfrm>
          <a:prstGeom prst="straightConnector1">
            <a:avLst/>
          </a:prstGeom>
          <a:noFill/>
          <a:ln w="9525" cap="flat" cmpd="sng">
            <a:solidFill>
              <a:schemeClr val="dk2"/>
            </a:solidFill>
            <a:prstDash val="solid"/>
            <a:round/>
            <a:headEnd type="none" w="sm" len="sm"/>
            <a:tailEnd type="none" w="sm" len="sm"/>
          </a:ln>
        </p:spPr>
      </p:cxnSp>
      <p:cxnSp>
        <p:nvCxnSpPr>
          <p:cNvPr id="466" name="Google Shape;466;p58"/>
          <p:cNvCxnSpPr/>
          <p:nvPr/>
        </p:nvCxnSpPr>
        <p:spPr>
          <a:xfrm rot="10800000" flipH="1">
            <a:off x="6037201" y="2783119"/>
            <a:ext cx="1123200" cy="2700"/>
          </a:xfrm>
          <a:prstGeom prst="straightConnector1">
            <a:avLst/>
          </a:prstGeom>
          <a:noFill/>
          <a:ln w="9525" cap="flat" cmpd="sng">
            <a:solidFill>
              <a:schemeClr val="dk2"/>
            </a:solidFill>
            <a:prstDash val="solid"/>
            <a:round/>
            <a:headEnd type="none" w="sm" len="sm"/>
            <a:tailEnd type="none" w="sm" len="sm"/>
          </a:ln>
        </p:spPr>
      </p:cxnSp>
      <p:cxnSp>
        <p:nvCxnSpPr>
          <p:cNvPr id="467" name="Google Shape;467;p58"/>
          <p:cNvCxnSpPr/>
          <p:nvPr/>
        </p:nvCxnSpPr>
        <p:spPr>
          <a:xfrm rot="10800000" flipH="1">
            <a:off x="-3" y="2778881"/>
            <a:ext cx="318600" cy="8700"/>
          </a:xfrm>
          <a:prstGeom prst="straightConnector1">
            <a:avLst/>
          </a:prstGeom>
          <a:noFill/>
          <a:ln w="9525" cap="flat" cmpd="sng">
            <a:solidFill>
              <a:schemeClr val="dk2"/>
            </a:solidFill>
            <a:prstDash val="solid"/>
            <a:round/>
            <a:headEnd type="none" w="sm" len="sm"/>
            <a:tailEnd type="none" w="sm" len="sm"/>
          </a:ln>
        </p:spPr>
      </p:cxnSp>
      <p:cxnSp>
        <p:nvCxnSpPr>
          <p:cNvPr id="468" name="Google Shape;468;p58"/>
          <p:cNvCxnSpPr/>
          <p:nvPr/>
        </p:nvCxnSpPr>
        <p:spPr>
          <a:xfrm>
            <a:off x="8421650" y="2777625"/>
            <a:ext cx="435900" cy="4800"/>
          </a:xfrm>
          <a:prstGeom prst="straightConnector1">
            <a:avLst/>
          </a:prstGeom>
          <a:noFill/>
          <a:ln w="9525" cap="flat" cmpd="sng">
            <a:solidFill>
              <a:schemeClr val="dk2"/>
            </a:solidFill>
            <a:prstDash val="solid"/>
            <a:round/>
            <a:headEnd type="none" w="sm" len="sm"/>
            <a:tailEnd type="oval" w="med" len="med"/>
          </a:ln>
        </p:spPr>
      </p:cxnSp>
      <p:sp>
        <p:nvSpPr>
          <p:cNvPr id="469" name="Google Shape;469;p58"/>
          <p:cNvSpPr/>
          <p:nvPr/>
        </p:nvSpPr>
        <p:spPr>
          <a:xfrm>
            <a:off x="522263" y="1078013"/>
            <a:ext cx="108000" cy="1188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58"/>
          <p:cNvSpPr/>
          <p:nvPr/>
        </p:nvSpPr>
        <p:spPr>
          <a:xfrm>
            <a:off x="3669879" y="4149661"/>
            <a:ext cx="108000" cy="118800"/>
          </a:xfrm>
          <a:prstGeom prst="ellipse">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1" name="Google Shape;471;p58"/>
          <p:cNvSpPr/>
          <p:nvPr/>
        </p:nvSpPr>
        <p:spPr>
          <a:xfrm>
            <a:off x="4765725" y="1211363"/>
            <a:ext cx="108000" cy="1188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2" name="Google Shape;472;p58"/>
          <p:cNvSpPr/>
          <p:nvPr/>
        </p:nvSpPr>
        <p:spPr>
          <a:xfrm>
            <a:off x="8131947" y="4215162"/>
            <a:ext cx="108000" cy="118800"/>
          </a:xfrm>
          <a:prstGeom prst="ellipse">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3" name="Google Shape;473;p58"/>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10</a:t>
            </a:fld>
            <a:endParaRPr/>
          </a:p>
        </p:txBody>
      </p:sp>
      <p:pic>
        <p:nvPicPr>
          <p:cNvPr id="474" name="Google Shape;474;p58"/>
          <p:cNvPicPr preferRelativeResize="0"/>
          <p:nvPr/>
        </p:nvPicPr>
        <p:blipFill rotWithShape="1">
          <a:blip r:embed="rId3">
            <a:alphaModFix/>
          </a:blip>
          <a:srcRect/>
          <a:stretch/>
        </p:blipFill>
        <p:spPr>
          <a:xfrm>
            <a:off x="540000" y="4773832"/>
            <a:ext cx="2182656" cy="273900"/>
          </a:xfrm>
          <a:prstGeom prst="rect">
            <a:avLst/>
          </a:prstGeom>
          <a:noFill/>
          <a:ln>
            <a:noFill/>
          </a:ln>
        </p:spPr>
      </p:pic>
      <p:pic>
        <p:nvPicPr>
          <p:cNvPr id="475" name="Google Shape;475;p58" descr="Social network with solid fill"/>
          <p:cNvPicPr preferRelativeResize="0"/>
          <p:nvPr/>
        </p:nvPicPr>
        <p:blipFill rotWithShape="1">
          <a:blip r:embed="rId4">
            <a:alphaModFix/>
          </a:blip>
          <a:srcRect/>
          <a:stretch/>
        </p:blipFill>
        <p:spPr>
          <a:xfrm>
            <a:off x="7370787" y="2301486"/>
            <a:ext cx="838338" cy="838338"/>
          </a:xfrm>
          <a:prstGeom prst="rect">
            <a:avLst/>
          </a:prstGeom>
          <a:noFill/>
          <a:ln>
            <a:noFill/>
          </a:ln>
        </p:spPr>
      </p:pic>
      <p:pic>
        <p:nvPicPr>
          <p:cNvPr id="476" name="Google Shape;476;p58" descr="Document with solid fill"/>
          <p:cNvPicPr preferRelativeResize="0"/>
          <p:nvPr/>
        </p:nvPicPr>
        <p:blipFill rotWithShape="1">
          <a:blip r:embed="rId5">
            <a:alphaModFix/>
          </a:blip>
          <a:srcRect/>
          <a:stretch/>
        </p:blipFill>
        <p:spPr>
          <a:xfrm>
            <a:off x="2765351" y="2411365"/>
            <a:ext cx="714973" cy="714973"/>
          </a:xfrm>
          <a:prstGeom prst="rect">
            <a:avLst/>
          </a:prstGeom>
          <a:noFill/>
          <a:ln>
            <a:noFill/>
          </a:ln>
        </p:spPr>
      </p:pic>
      <p:pic>
        <p:nvPicPr>
          <p:cNvPr id="477" name="Google Shape;477;p58" descr="Research with solid fill"/>
          <p:cNvPicPr preferRelativeResize="0"/>
          <p:nvPr/>
        </p:nvPicPr>
        <p:blipFill rotWithShape="1">
          <a:blip r:embed="rId6">
            <a:alphaModFix/>
          </a:blip>
          <a:srcRect/>
          <a:stretch/>
        </p:blipFill>
        <p:spPr>
          <a:xfrm>
            <a:off x="641001" y="2466855"/>
            <a:ext cx="610462" cy="610462"/>
          </a:xfrm>
          <a:prstGeom prst="rect">
            <a:avLst/>
          </a:prstGeom>
          <a:noFill/>
          <a:ln>
            <a:noFill/>
          </a:ln>
        </p:spPr>
      </p:pic>
      <p:pic>
        <p:nvPicPr>
          <p:cNvPr id="478" name="Google Shape;478;p58" descr="Bar chart with solid fill"/>
          <p:cNvPicPr preferRelativeResize="0"/>
          <p:nvPr/>
        </p:nvPicPr>
        <p:blipFill rotWithShape="1">
          <a:blip r:embed="rId7">
            <a:alphaModFix/>
          </a:blip>
          <a:srcRect/>
          <a:stretch/>
        </p:blipFill>
        <p:spPr>
          <a:xfrm>
            <a:off x="4994518" y="2416276"/>
            <a:ext cx="716400" cy="716400"/>
          </a:xfrm>
          <a:prstGeom prst="rect">
            <a:avLst/>
          </a:prstGeom>
          <a:noFill/>
          <a:ln>
            <a:noFill/>
          </a:ln>
        </p:spPr>
      </p:pic>
      <p:sp>
        <p:nvSpPr>
          <p:cNvPr id="39" name="TextBox 38">
            <a:extLst>
              <a:ext uri="{FF2B5EF4-FFF2-40B4-BE49-F238E27FC236}">
                <a16:creationId xmlns:a16="http://schemas.microsoft.com/office/drawing/2014/main" id="{19870CE2-04E1-42C3-A7FE-E1B12ECB41A6}"/>
              </a:ext>
            </a:extLst>
          </p:cNvPr>
          <p:cNvSpPr txBox="1"/>
          <p:nvPr/>
        </p:nvSpPr>
        <p:spPr>
          <a:xfrm>
            <a:off x="2286000" y="2416468"/>
            <a:ext cx="4572000" cy="307777"/>
          </a:xfrm>
          <a:prstGeom prst="rect">
            <a:avLst/>
          </a:prstGeom>
          <a:noFill/>
        </p:spPr>
        <p:txBody>
          <a:bodyPr wrap="square">
            <a:spAutoFit/>
          </a:bodyPr>
          <a:lstStyle/>
          <a:p>
            <a:r>
              <a:rPr lang="en-GB" b="0" dirty="0">
                <a:effectLst/>
              </a:rPr>
              <a:t> </a:t>
            </a:r>
            <a:endParaRPr lang="en-GB" dirty="0"/>
          </a:p>
        </p:txBody>
      </p:sp>
      <p:sp>
        <p:nvSpPr>
          <p:cNvPr id="41" name="TextBox 40">
            <a:extLst>
              <a:ext uri="{FF2B5EF4-FFF2-40B4-BE49-F238E27FC236}">
                <a16:creationId xmlns:a16="http://schemas.microsoft.com/office/drawing/2014/main" id="{19BD925F-9EAC-4693-857F-2338568C6F15}"/>
              </a:ext>
            </a:extLst>
          </p:cNvPr>
          <p:cNvSpPr txBox="1"/>
          <p:nvPr/>
        </p:nvSpPr>
        <p:spPr>
          <a:xfrm>
            <a:off x="2286000" y="2416468"/>
            <a:ext cx="4572000" cy="307777"/>
          </a:xfrm>
          <a:prstGeom prst="rect">
            <a:avLst/>
          </a:prstGeom>
          <a:noFill/>
        </p:spPr>
        <p:txBody>
          <a:bodyPr wrap="square">
            <a:spAutoFit/>
          </a:bodyPr>
          <a:lstStyle/>
          <a:p>
            <a:r>
              <a:rPr lang="en-GB" b="0" dirty="0">
                <a:effectLst/>
              </a:rPr>
              <a:t> </a:t>
            </a:r>
            <a:endParaRPr lang="en-GB" dirty="0"/>
          </a:p>
        </p:txBody>
      </p:sp>
      <p:sp>
        <p:nvSpPr>
          <p:cNvPr id="43" name="TextBox 42">
            <a:extLst>
              <a:ext uri="{FF2B5EF4-FFF2-40B4-BE49-F238E27FC236}">
                <a16:creationId xmlns:a16="http://schemas.microsoft.com/office/drawing/2014/main" id="{8CE34359-5AF2-4183-ADEC-A5D975CAFFCD}"/>
              </a:ext>
            </a:extLst>
          </p:cNvPr>
          <p:cNvSpPr txBox="1"/>
          <p:nvPr/>
        </p:nvSpPr>
        <p:spPr>
          <a:xfrm>
            <a:off x="2286000" y="2416468"/>
            <a:ext cx="4572000" cy="307777"/>
          </a:xfrm>
          <a:prstGeom prst="rect">
            <a:avLst/>
          </a:prstGeom>
          <a:noFill/>
        </p:spPr>
        <p:txBody>
          <a:bodyPr wrap="square">
            <a:spAutoFit/>
          </a:bodyPr>
          <a:lstStyle/>
          <a:p>
            <a:r>
              <a:rPr lang="en-GB" b="0" dirty="0">
                <a:effectLst/>
              </a:rPr>
              <a:t> </a:t>
            </a:r>
            <a:endParaRPr lang="en-GB" dirty="0"/>
          </a:p>
        </p:txBody>
      </p:sp>
      <p:sp>
        <p:nvSpPr>
          <p:cNvPr id="45" name="TextBox 44">
            <a:extLst>
              <a:ext uri="{FF2B5EF4-FFF2-40B4-BE49-F238E27FC236}">
                <a16:creationId xmlns:a16="http://schemas.microsoft.com/office/drawing/2014/main" id="{82B18D0A-3FA0-42B4-98D3-D002E98D7E69}"/>
              </a:ext>
            </a:extLst>
          </p:cNvPr>
          <p:cNvSpPr txBox="1"/>
          <p:nvPr/>
        </p:nvSpPr>
        <p:spPr>
          <a:xfrm>
            <a:off x="2286000" y="2416468"/>
            <a:ext cx="4572000" cy="307777"/>
          </a:xfrm>
          <a:prstGeom prst="rect">
            <a:avLst/>
          </a:prstGeom>
          <a:noFill/>
        </p:spPr>
        <p:txBody>
          <a:bodyPr wrap="square">
            <a:spAutoFit/>
          </a:bodyPr>
          <a:lstStyle/>
          <a:p>
            <a:r>
              <a:rPr lang="en-GB" b="0" dirty="0">
                <a:effectLst/>
              </a:rPr>
              <a:t> </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9"/>
          <p:cNvSpPr txBox="1">
            <a:spLocks noGrp="1"/>
          </p:cNvSpPr>
          <p:nvPr>
            <p:ph type="title"/>
          </p:nvPr>
        </p:nvSpPr>
        <p:spPr>
          <a:xfrm>
            <a:off x="539999" y="355155"/>
            <a:ext cx="8300175" cy="4152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400"/>
              <a:buNone/>
            </a:pPr>
            <a:r>
              <a:rPr lang="en-GB" sz="2500" dirty="0">
                <a:solidFill>
                  <a:srgbClr val="005ABB"/>
                </a:solidFill>
              </a:rPr>
              <a:t>Summary: How we are achieving our central missions</a:t>
            </a:r>
            <a:endParaRPr sz="2500" dirty="0">
              <a:solidFill>
                <a:srgbClr val="005ABB"/>
              </a:solidFill>
            </a:endParaRPr>
          </a:p>
        </p:txBody>
      </p:sp>
      <p:grpSp>
        <p:nvGrpSpPr>
          <p:cNvPr id="484" name="Google Shape;484;p59"/>
          <p:cNvGrpSpPr/>
          <p:nvPr/>
        </p:nvGrpSpPr>
        <p:grpSpPr>
          <a:xfrm>
            <a:off x="4040954" y="1099139"/>
            <a:ext cx="1062092" cy="1161117"/>
            <a:chOff x="2017634" y="3823830"/>
            <a:chExt cx="934200" cy="934200"/>
          </a:xfrm>
        </p:grpSpPr>
        <p:sp>
          <p:nvSpPr>
            <p:cNvPr id="485" name="Google Shape;485;p59"/>
            <p:cNvSpPr/>
            <p:nvPr/>
          </p:nvSpPr>
          <p:spPr>
            <a:xfrm>
              <a:off x="2017634" y="3823830"/>
              <a:ext cx="934200" cy="934200"/>
            </a:xfrm>
            <a:prstGeom prst="ellipse">
              <a:avLst/>
            </a:prstGeom>
            <a:solidFill>
              <a:schemeClr val="accent5"/>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86" name="Google Shape;486;p59" descr="Stopwatch 66% with solid fill"/>
            <p:cNvPicPr preferRelativeResize="0"/>
            <p:nvPr/>
          </p:nvPicPr>
          <p:blipFill rotWithShape="1">
            <a:blip r:embed="rId3">
              <a:alphaModFix/>
            </a:blip>
            <a:srcRect/>
            <a:stretch/>
          </p:blipFill>
          <p:spPr>
            <a:xfrm>
              <a:off x="2175358" y="3981553"/>
              <a:ext cx="618665" cy="618665"/>
            </a:xfrm>
            <a:prstGeom prst="rect">
              <a:avLst/>
            </a:prstGeom>
            <a:noFill/>
            <a:ln>
              <a:noFill/>
            </a:ln>
          </p:spPr>
        </p:pic>
      </p:grpSp>
      <p:grpSp>
        <p:nvGrpSpPr>
          <p:cNvPr id="487" name="Google Shape;487;p59"/>
          <p:cNvGrpSpPr/>
          <p:nvPr/>
        </p:nvGrpSpPr>
        <p:grpSpPr>
          <a:xfrm>
            <a:off x="7017718" y="1099132"/>
            <a:ext cx="1062092" cy="1161117"/>
            <a:chOff x="2017634" y="5066242"/>
            <a:chExt cx="934200" cy="934200"/>
          </a:xfrm>
        </p:grpSpPr>
        <p:sp>
          <p:nvSpPr>
            <p:cNvPr id="488" name="Google Shape;488;p59"/>
            <p:cNvSpPr/>
            <p:nvPr/>
          </p:nvSpPr>
          <p:spPr>
            <a:xfrm>
              <a:off x="2017634" y="5066242"/>
              <a:ext cx="934200" cy="934200"/>
            </a:xfrm>
            <a:prstGeom prst="ellipse">
              <a:avLst/>
            </a:prstGeom>
            <a:solidFill>
              <a:schemeClr val="accent3"/>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89" name="Google Shape;489;p59" descr="Briefcase with solid fill"/>
            <p:cNvPicPr preferRelativeResize="0"/>
            <p:nvPr/>
          </p:nvPicPr>
          <p:blipFill rotWithShape="1">
            <a:blip r:embed="rId4">
              <a:alphaModFix/>
            </a:blip>
            <a:srcRect/>
            <a:stretch/>
          </p:blipFill>
          <p:spPr>
            <a:xfrm>
              <a:off x="2175358" y="5223966"/>
              <a:ext cx="618665" cy="618665"/>
            </a:xfrm>
            <a:prstGeom prst="rect">
              <a:avLst/>
            </a:prstGeom>
            <a:noFill/>
            <a:ln>
              <a:noFill/>
            </a:ln>
          </p:spPr>
        </p:pic>
      </p:grpSp>
      <p:sp>
        <p:nvSpPr>
          <p:cNvPr id="490" name="Google Shape;490;p59"/>
          <p:cNvSpPr txBox="1"/>
          <p:nvPr/>
        </p:nvSpPr>
        <p:spPr>
          <a:xfrm>
            <a:off x="-287726" y="2416895"/>
            <a:ext cx="3086100" cy="600134"/>
          </a:xfrm>
          <a:prstGeom prst="rect">
            <a:avLst/>
          </a:prstGeom>
          <a:noFill/>
          <a:ln>
            <a:noFill/>
          </a:ln>
        </p:spPr>
        <p:txBody>
          <a:bodyPr spcFirstLastPara="1" wrap="square" lIns="68575" tIns="34275" rIns="68575" bIns="34275" anchor="t" anchorCtr="0">
            <a:spAutoFit/>
          </a:bodyPr>
          <a:lstStyle/>
          <a:p>
            <a:pPr marL="304800" marR="0" lvl="0" indent="0" algn="ctr" rtl="0">
              <a:lnSpc>
                <a:spcPct val="115000"/>
              </a:lnSpc>
              <a:spcBef>
                <a:spcPts val="0"/>
              </a:spcBef>
              <a:spcAft>
                <a:spcPts val="0"/>
              </a:spcAft>
              <a:buClr>
                <a:srgbClr val="000000"/>
              </a:buClr>
              <a:buSzPts val="1400"/>
              <a:buFont typeface="Arial"/>
              <a:buNone/>
            </a:pPr>
            <a:r>
              <a:rPr lang="en-GB" sz="1500" b="1" dirty="0">
                <a:solidFill>
                  <a:srgbClr val="0070C0"/>
                </a:solidFill>
              </a:rPr>
              <a:t>Improve</a:t>
            </a:r>
            <a:r>
              <a:rPr lang="en-GB" sz="1500" b="1" i="0" u="none" strike="noStrike" cap="none" dirty="0">
                <a:solidFill>
                  <a:srgbClr val="0070C0"/>
                </a:solidFill>
              </a:rPr>
              <a:t> the way government programmes are evaluated</a:t>
            </a:r>
            <a:r>
              <a:rPr lang="en-GB" sz="1500" b="0" i="0" u="none" strike="noStrike" cap="none" dirty="0">
                <a:solidFill>
                  <a:srgbClr val="0070C0"/>
                </a:solidFill>
                <a:latin typeface="Arial"/>
                <a:ea typeface="Arial"/>
                <a:cs typeface="Arial"/>
                <a:sym typeface="Arial"/>
              </a:rPr>
              <a:t> </a:t>
            </a:r>
            <a:endParaRPr sz="1500" b="0" i="0" u="none" strike="noStrike" cap="none" dirty="0">
              <a:solidFill>
                <a:srgbClr val="000000"/>
              </a:solidFill>
              <a:latin typeface="Arial"/>
              <a:ea typeface="Arial"/>
              <a:cs typeface="Arial"/>
              <a:sym typeface="Arial"/>
            </a:endParaRPr>
          </a:p>
        </p:txBody>
      </p:sp>
      <p:sp>
        <p:nvSpPr>
          <p:cNvPr id="491" name="Google Shape;491;p59"/>
          <p:cNvSpPr txBox="1"/>
          <p:nvPr/>
        </p:nvSpPr>
        <p:spPr>
          <a:xfrm>
            <a:off x="2738362" y="2413494"/>
            <a:ext cx="3281100" cy="865591"/>
          </a:xfrm>
          <a:prstGeom prst="rect">
            <a:avLst/>
          </a:prstGeom>
          <a:noFill/>
          <a:ln>
            <a:noFill/>
          </a:ln>
        </p:spPr>
        <p:txBody>
          <a:bodyPr spcFirstLastPara="1" wrap="square" lIns="68575" tIns="34275" rIns="68575" bIns="34275" anchor="t" anchorCtr="0">
            <a:spAutoFit/>
          </a:bodyPr>
          <a:lstStyle/>
          <a:p>
            <a:pPr marL="304800" marR="0" lvl="1" indent="0" algn="ctr" rtl="0">
              <a:lnSpc>
                <a:spcPct val="115000"/>
              </a:lnSpc>
              <a:spcBef>
                <a:spcPts val="0"/>
              </a:spcBef>
              <a:spcAft>
                <a:spcPts val="0"/>
              </a:spcAft>
              <a:buClr>
                <a:srgbClr val="000000"/>
              </a:buClr>
              <a:buSzPts val="1400"/>
              <a:buFont typeface="Arial"/>
              <a:buNone/>
            </a:pPr>
            <a:r>
              <a:rPr lang="en-GB" sz="1500" dirty="0">
                <a:solidFill>
                  <a:srgbClr val="B18100"/>
                </a:solidFill>
              </a:rPr>
              <a:t>S</a:t>
            </a:r>
            <a:r>
              <a:rPr lang="en-GB" sz="1500" b="0" i="0" u="none" strike="noStrike" cap="none" dirty="0">
                <a:solidFill>
                  <a:srgbClr val="B18100"/>
                </a:solidFill>
                <a:latin typeface="Arial"/>
                <a:ea typeface="Arial"/>
                <a:cs typeface="Arial"/>
                <a:sym typeface="Arial"/>
              </a:rPr>
              <a:t>upport departments to </a:t>
            </a:r>
            <a:r>
              <a:rPr lang="en-GB" sz="1500" b="1" dirty="0">
                <a:solidFill>
                  <a:srgbClr val="B18100"/>
                </a:solidFill>
              </a:rPr>
              <a:t>design</a:t>
            </a:r>
            <a:r>
              <a:rPr lang="en-GB" sz="1500" b="1" i="0" u="none" strike="noStrike" cap="none" dirty="0">
                <a:solidFill>
                  <a:srgbClr val="B18100"/>
                </a:solidFill>
                <a:latin typeface="Arial"/>
                <a:ea typeface="Arial"/>
                <a:cs typeface="Arial"/>
                <a:sym typeface="Arial"/>
              </a:rPr>
              <a:t> robust and proportiona</a:t>
            </a:r>
            <a:r>
              <a:rPr lang="en-GB" sz="1500" b="1" dirty="0">
                <a:solidFill>
                  <a:srgbClr val="B18100"/>
                </a:solidFill>
              </a:rPr>
              <a:t>te </a:t>
            </a:r>
            <a:r>
              <a:rPr lang="en-GB" sz="1500" b="1" i="0" u="none" strike="noStrike" cap="none" dirty="0">
                <a:solidFill>
                  <a:srgbClr val="B18100"/>
                </a:solidFill>
                <a:latin typeface="Arial"/>
                <a:ea typeface="Arial"/>
                <a:cs typeface="Arial"/>
                <a:sym typeface="Arial"/>
              </a:rPr>
              <a:t>evaluations </a:t>
            </a:r>
            <a:endParaRPr sz="1500" b="0" i="0" u="none" strike="noStrike" cap="none" dirty="0">
              <a:solidFill>
                <a:srgbClr val="000000"/>
              </a:solidFill>
              <a:latin typeface="Arial"/>
              <a:ea typeface="Arial"/>
              <a:cs typeface="Arial"/>
              <a:sym typeface="Arial"/>
            </a:endParaRPr>
          </a:p>
        </p:txBody>
      </p:sp>
      <p:sp>
        <p:nvSpPr>
          <p:cNvPr id="492" name="Google Shape;492;p59"/>
          <p:cNvSpPr txBox="1"/>
          <p:nvPr/>
        </p:nvSpPr>
        <p:spPr>
          <a:xfrm>
            <a:off x="5754074" y="2413494"/>
            <a:ext cx="3086100" cy="1396506"/>
          </a:xfrm>
          <a:prstGeom prst="rect">
            <a:avLst/>
          </a:prstGeom>
          <a:noFill/>
          <a:ln>
            <a:noFill/>
          </a:ln>
        </p:spPr>
        <p:txBody>
          <a:bodyPr spcFirstLastPara="1" wrap="square" lIns="68575" tIns="34275" rIns="68575" bIns="34275" anchor="t" anchorCtr="0">
            <a:spAutoFit/>
          </a:bodyPr>
          <a:lstStyle/>
          <a:p>
            <a:pPr marL="304800" marR="0" lvl="1" indent="0" algn="ctr" rtl="0">
              <a:lnSpc>
                <a:spcPct val="115000"/>
              </a:lnSpc>
              <a:spcBef>
                <a:spcPts val="0"/>
              </a:spcBef>
              <a:spcAft>
                <a:spcPts val="0"/>
              </a:spcAft>
              <a:buClr>
                <a:srgbClr val="000000"/>
              </a:buClr>
              <a:buSzPts val="1400"/>
              <a:buFont typeface="Arial"/>
              <a:buNone/>
            </a:pPr>
            <a:r>
              <a:rPr lang="en-GB" sz="1500" b="1" dirty="0">
                <a:solidFill>
                  <a:schemeClr val="accent3"/>
                </a:solidFill>
              </a:rPr>
              <a:t>E</a:t>
            </a:r>
            <a:r>
              <a:rPr lang="en-GB" sz="1500" b="1" i="0" u="none" strike="noStrike" cap="none" dirty="0">
                <a:solidFill>
                  <a:schemeClr val="accent3"/>
                </a:solidFill>
                <a:latin typeface="Arial"/>
                <a:ea typeface="Arial"/>
                <a:cs typeface="Arial"/>
                <a:sym typeface="Arial"/>
              </a:rPr>
              <a:t>mpower departmental ev</a:t>
            </a:r>
            <a:r>
              <a:rPr lang="en-GB" sz="1500" b="1" dirty="0">
                <a:solidFill>
                  <a:schemeClr val="accent3"/>
                </a:solidFill>
              </a:rPr>
              <a:t>aluators/</a:t>
            </a:r>
            <a:r>
              <a:rPr lang="en-GB" sz="1500" b="1" i="0" u="none" strike="noStrike" cap="none" dirty="0">
                <a:solidFill>
                  <a:schemeClr val="accent3"/>
                </a:solidFill>
                <a:latin typeface="Arial"/>
                <a:ea typeface="Arial"/>
                <a:cs typeface="Arial"/>
                <a:sym typeface="Arial"/>
              </a:rPr>
              <a:t>analysts and decisions affected by evaluation results</a:t>
            </a:r>
          </a:p>
          <a:p>
            <a:pPr marL="304800" marR="0" lvl="1" indent="0" algn="ctr" rtl="0">
              <a:lnSpc>
                <a:spcPct val="115000"/>
              </a:lnSpc>
              <a:spcBef>
                <a:spcPts val="0"/>
              </a:spcBef>
              <a:spcAft>
                <a:spcPts val="0"/>
              </a:spcAft>
              <a:buClr>
                <a:srgbClr val="000000"/>
              </a:buClr>
              <a:buSzPts val="1400"/>
              <a:buFont typeface="Arial"/>
              <a:buNone/>
            </a:pPr>
            <a:r>
              <a:rPr lang="en-GB" sz="1500" b="1" i="0" u="none" strike="noStrike" cap="none" dirty="0">
                <a:solidFill>
                  <a:schemeClr val="accent3"/>
                </a:solidFill>
                <a:latin typeface="Arial"/>
                <a:ea typeface="Arial"/>
                <a:cs typeface="Arial"/>
                <a:sym typeface="Arial"/>
              </a:rPr>
              <a:t> </a:t>
            </a:r>
            <a:r>
              <a:rPr lang="en-GB" sz="1500" b="0" i="0" u="none" strike="noStrike" cap="none" dirty="0">
                <a:solidFill>
                  <a:schemeClr val="accent3"/>
                </a:solidFill>
                <a:latin typeface="Arial"/>
                <a:ea typeface="Arial"/>
                <a:cs typeface="Arial"/>
                <a:sym typeface="Arial"/>
              </a:rPr>
              <a:t> </a:t>
            </a:r>
            <a:endParaRPr lang="en-GB" sz="1500" b="0" i="0" u="none" strike="noStrike" cap="none" dirty="0">
              <a:solidFill>
                <a:srgbClr val="000000"/>
              </a:solidFill>
              <a:latin typeface="Arial"/>
              <a:ea typeface="Arial"/>
              <a:cs typeface="Arial"/>
              <a:sym typeface="Arial"/>
            </a:endParaRPr>
          </a:p>
        </p:txBody>
      </p:sp>
      <p:sp>
        <p:nvSpPr>
          <p:cNvPr id="493" name="Google Shape;493;p59"/>
          <p:cNvSpPr txBox="1">
            <a:spLocks noGrp="1"/>
          </p:cNvSpPr>
          <p:nvPr>
            <p:ph type="sldNum" idx="12"/>
          </p:nvPr>
        </p:nvSpPr>
        <p:spPr>
          <a:xfrm>
            <a:off x="8398417" y="4773830"/>
            <a:ext cx="633900" cy="2739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11</a:t>
            </a:fld>
            <a:endParaRPr/>
          </a:p>
        </p:txBody>
      </p:sp>
      <p:grpSp>
        <p:nvGrpSpPr>
          <p:cNvPr id="494" name="Google Shape;494;p59"/>
          <p:cNvGrpSpPr/>
          <p:nvPr/>
        </p:nvGrpSpPr>
        <p:grpSpPr>
          <a:xfrm>
            <a:off x="931217" y="1099139"/>
            <a:ext cx="1062092" cy="1161117"/>
            <a:chOff x="2017634" y="2604422"/>
            <a:chExt cx="934200" cy="934200"/>
          </a:xfrm>
        </p:grpSpPr>
        <p:sp>
          <p:nvSpPr>
            <p:cNvPr id="495" name="Google Shape;495;p59"/>
            <p:cNvSpPr/>
            <p:nvPr/>
          </p:nvSpPr>
          <p:spPr>
            <a:xfrm>
              <a:off x="2017634" y="2604422"/>
              <a:ext cx="934200" cy="934200"/>
            </a:xfrm>
            <a:prstGeom prst="ellipse">
              <a:avLst/>
            </a:prstGeom>
            <a:solidFill>
              <a:srgbClr val="0070C0"/>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96" name="Google Shape;496;p59" descr="Lights On with solid fill"/>
            <p:cNvPicPr preferRelativeResize="0"/>
            <p:nvPr/>
          </p:nvPicPr>
          <p:blipFill rotWithShape="1">
            <a:blip r:embed="rId5">
              <a:alphaModFix/>
            </a:blip>
            <a:srcRect/>
            <a:stretch/>
          </p:blipFill>
          <p:spPr>
            <a:xfrm>
              <a:off x="2175358" y="2762147"/>
              <a:ext cx="618665" cy="618665"/>
            </a:xfrm>
            <a:prstGeom prst="rect">
              <a:avLst/>
            </a:prstGeom>
            <a:noFill/>
            <a:ln>
              <a:noFill/>
            </a:ln>
          </p:spPr>
        </p:pic>
      </p:grpSp>
      <p:sp>
        <p:nvSpPr>
          <p:cNvPr id="497" name="Google Shape;497;p59"/>
          <p:cNvSpPr/>
          <p:nvPr/>
        </p:nvSpPr>
        <p:spPr>
          <a:xfrm>
            <a:off x="139550" y="3734450"/>
            <a:ext cx="2864200" cy="35460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rPr>
              <a:t>WHAT WORKS NETWORK</a:t>
            </a:r>
            <a:endParaRPr b="1" dirty="0">
              <a:solidFill>
                <a:schemeClr val="lt1"/>
              </a:solidFill>
            </a:endParaRPr>
          </a:p>
        </p:txBody>
      </p:sp>
      <p:sp>
        <p:nvSpPr>
          <p:cNvPr id="498" name="Google Shape;498;p59"/>
          <p:cNvSpPr/>
          <p:nvPr/>
        </p:nvSpPr>
        <p:spPr>
          <a:xfrm>
            <a:off x="3125050" y="3734450"/>
            <a:ext cx="5879400" cy="354600"/>
          </a:xfrm>
          <a:prstGeom prst="rect">
            <a:avLst/>
          </a:prstGeom>
          <a:gradFill>
            <a:gsLst>
              <a:gs pos="0">
                <a:schemeClr val="accent3"/>
              </a:gs>
              <a:gs pos="56000">
                <a:srgbClr val="B26937"/>
              </a:gs>
              <a:gs pos="100000">
                <a:srgbClr val="ECAC00"/>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rPr>
              <a:t>EVALUATION &amp; TRIALS ADVICE PANEL</a:t>
            </a:r>
            <a:endParaRPr b="1" dirty="0">
              <a:solidFill>
                <a:schemeClr val="lt1"/>
              </a:solidFill>
            </a:endParaRPr>
          </a:p>
        </p:txBody>
      </p:sp>
      <p:sp>
        <p:nvSpPr>
          <p:cNvPr id="499" name="Google Shape;499;p59"/>
          <p:cNvSpPr/>
          <p:nvPr/>
        </p:nvSpPr>
        <p:spPr>
          <a:xfrm>
            <a:off x="139550" y="4176875"/>
            <a:ext cx="5803900" cy="354600"/>
          </a:xfrm>
          <a:prstGeom prst="rect">
            <a:avLst/>
          </a:prstGeom>
          <a:gradFill>
            <a:gsLst>
              <a:gs pos="0">
                <a:schemeClr val="accent5"/>
              </a:gs>
              <a:gs pos="100000">
                <a:schemeClr val="accent2"/>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rPr>
              <a:t>THE EVALUATION REGISTRY</a:t>
            </a:r>
            <a:endParaRPr b="1" dirty="0">
              <a:solidFill>
                <a:schemeClr val="lt1"/>
              </a:solidFill>
            </a:endParaRPr>
          </a:p>
        </p:txBody>
      </p:sp>
      <p:sp>
        <p:nvSpPr>
          <p:cNvPr id="500" name="Google Shape;500;p59"/>
          <p:cNvSpPr/>
          <p:nvPr/>
        </p:nvSpPr>
        <p:spPr>
          <a:xfrm>
            <a:off x="6078900" y="4176875"/>
            <a:ext cx="2939700" cy="3546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rPr>
              <a:t>THE EVALUATION ACADEMY</a:t>
            </a:r>
            <a:endParaRPr b="1" dirty="0">
              <a:solidFill>
                <a:schemeClr val="lt1"/>
              </a:solidFill>
            </a:endParaRPr>
          </a:p>
        </p:txBody>
      </p:sp>
      <p:pic>
        <p:nvPicPr>
          <p:cNvPr id="501" name="Google Shape;501;p59"/>
          <p:cNvPicPr preferRelativeResize="0"/>
          <p:nvPr/>
        </p:nvPicPr>
        <p:blipFill>
          <a:blip r:embed="rId6">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0"/>
          <p:cNvSpPr txBox="1">
            <a:spLocks noGrp="1"/>
          </p:cNvSpPr>
          <p:nvPr>
            <p:ph type="title"/>
          </p:nvPr>
        </p:nvSpPr>
        <p:spPr>
          <a:xfrm>
            <a:off x="479171" y="-128211"/>
            <a:ext cx="7448100" cy="795900"/>
          </a:xfrm>
          <a:prstGeom prst="rect">
            <a:avLst/>
          </a:prstGeom>
          <a:noFill/>
          <a:ln>
            <a:noFill/>
          </a:ln>
        </p:spPr>
        <p:txBody>
          <a:bodyPr spcFirstLastPara="1" wrap="square" lIns="68550" tIns="34275" rIns="68550" bIns="34275" anchor="b" anchorCtr="0">
            <a:normAutofit/>
          </a:bodyPr>
          <a:lstStyle/>
          <a:p>
            <a:pPr marL="0" lvl="0" indent="0" algn="l" rtl="0">
              <a:spcBef>
                <a:spcPts val="0"/>
              </a:spcBef>
              <a:spcAft>
                <a:spcPts val="0"/>
              </a:spcAft>
              <a:buClr>
                <a:schemeClr val="dk1"/>
              </a:buClr>
              <a:buSzPts val="1100"/>
              <a:buNone/>
            </a:pPr>
            <a:r>
              <a:rPr lang="en-GB" sz="2500">
                <a:solidFill>
                  <a:schemeClr val="accent2"/>
                </a:solidFill>
              </a:rPr>
              <a:t>Useful links and resources</a:t>
            </a:r>
            <a:endParaRPr sz="2500"/>
          </a:p>
        </p:txBody>
      </p:sp>
      <p:sp>
        <p:nvSpPr>
          <p:cNvPr id="507" name="Google Shape;507;p60"/>
          <p:cNvSpPr txBox="1">
            <a:spLocks noGrp="1"/>
          </p:cNvSpPr>
          <p:nvPr>
            <p:ph type="body" idx="1"/>
          </p:nvPr>
        </p:nvSpPr>
        <p:spPr>
          <a:xfrm>
            <a:off x="756400" y="3359700"/>
            <a:ext cx="3524100" cy="522900"/>
          </a:xfrm>
          <a:prstGeom prst="rect">
            <a:avLst/>
          </a:prstGeom>
          <a:noFill/>
          <a:ln>
            <a:noFill/>
          </a:ln>
        </p:spPr>
        <p:txBody>
          <a:bodyPr spcFirstLastPara="1" wrap="square" lIns="68550" tIns="34275" rIns="68550" bIns="34275" anchor="ctr" anchorCtr="0">
            <a:normAutofit/>
          </a:bodyPr>
          <a:lstStyle/>
          <a:p>
            <a:pPr marL="0" lvl="0" indent="0" algn="l" rtl="0">
              <a:lnSpc>
                <a:spcPct val="115000"/>
              </a:lnSpc>
              <a:spcBef>
                <a:spcPts val="500"/>
              </a:spcBef>
              <a:spcAft>
                <a:spcPts val="0"/>
              </a:spcAft>
              <a:buSzPts val="1700"/>
              <a:buNone/>
            </a:pPr>
            <a:r>
              <a:rPr lang="en-GB" sz="1350" b="1"/>
              <a:t>Evaluation Task Force (ETF) website</a:t>
            </a:r>
            <a:endParaRPr sz="1050" i="1"/>
          </a:p>
        </p:txBody>
      </p:sp>
      <p:sp>
        <p:nvSpPr>
          <p:cNvPr id="508" name="Google Shape;508;p60"/>
          <p:cNvSpPr txBox="1">
            <a:spLocks noGrp="1"/>
          </p:cNvSpPr>
          <p:nvPr>
            <p:ph type="body" idx="2"/>
          </p:nvPr>
        </p:nvSpPr>
        <p:spPr>
          <a:xfrm>
            <a:off x="5176714" y="3386400"/>
            <a:ext cx="3524100" cy="469500"/>
          </a:xfrm>
          <a:prstGeom prst="rect">
            <a:avLst/>
          </a:prstGeom>
          <a:noFill/>
          <a:ln>
            <a:noFill/>
          </a:ln>
        </p:spPr>
        <p:txBody>
          <a:bodyPr spcFirstLastPara="1" wrap="square" lIns="68550" tIns="34275" rIns="68550" bIns="34275" anchor="ctr" anchorCtr="0">
            <a:noAutofit/>
          </a:bodyPr>
          <a:lstStyle/>
          <a:p>
            <a:pPr marL="0" lvl="0" indent="0" algn="l" rtl="0">
              <a:lnSpc>
                <a:spcPct val="115000"/>
              </a:lnSpc>
              <a:spcBef>
                <a:spcPts val="500"/>
              </a:spcBef>
              <a:spcAft>
                <a:spcPts val="0"/>
              </a:spcAft>
              <a:buSzPts val="1700"/>
              <a:buNone/>
            </a:pPr>
            <a:r>
              <a:rPr lang="en-GB" sz="1350" b="1"/>
              <a:t>Evaluation Trials Advice Panel (ETAP)</a:t>
            </a:r>
            <a:endParaRPr sz="1350"/>
          </a:p>
        </p:txBody>
      </p:sp>
      <p:cxnSp>
        <p:nvCxnSpPr>
          <p:cNvPr id="509" name="Google Shape;509;p60"/>
          <p:cNvCxnSpPr/>
          <p:nvPr/>
        </p:nvCxnSpPr>
        <p:spPr>
          <a:xfrm>
            <a:off x="4444409" y="1180214"/>
            <a:ext cx="9900" cy="2753100"/>
          </a:xfrm>
          <a:prstGeom prst="straightConnector1">
            <a:avLst/>
          </a:prstGeom>
          <a:noFill/>
          <a:ln w="19050" cap="flat" cmpd="sng">
            <a:solidFill>
              <a:schemeClr val="dk1"/>
            </a:solidFill>
            <a:prstDash val="solid"/>
            <a:round/>
            <a:headEnd type="none" w="sm" len="sm"/>
            <a:tailEnd type="none" w="sm" len="sm"/>
          </a:ln>
        </p:spPr>
      </p:cxnSp>
      <p:pic>
        <p:nvPicPr>
          <p:cNvPr id="510" name="Google Shape;510;p60"/>
          <p:cNvPicPr preferRelativeResize="0"/>
          <p:nvPr/>
        </p:nvPicPr>
        <p:blipFill>
          <a:blip r:embed="rId3">
            <a:alphaModFix/>
          </a:blip>
          <a:stretch>
            <a:fillRect/>
          </a:stretch>
        </p:blipFill>
        <p:spPr>
          <a:xfrm>
            <a:off x="1117025" y="1180825"/>
            <a:ext cx="2178875" cy="2178875"/>
          </a:xfrm>
          <a:prstGeom prst="rect">
            <a:avLst/>
          </a:prstGeom>
          <a:noFill/>
          <a:ln>
            <a:noFill/>
          </a:ln>
        </p:spPr>
      </p:pic>
      <p:pic>
        <p:nvPicPr>
          <p:cNvPr id="511" name="Google Shape;511;p60"/>
          <p:cNvPicPr preferRelativeResize="0"/>
          <p:nvPr/>
        </p:nvPicPr>
        <p:blipFill>
          <a:blip r:embed="rId4">
            <a:alphaModFix/>
          </a:blip>
          <a:stretch>
            <a:fillRect/>
          </a:stretch>
        </p:blipFill>
        <p:spPr>
          <a:xfrm>
            <a:off x="5849325" y="1180853"/>
            <a:ext cx="2178875" cy="2178848"/>
          </a:xfrm>
          <a:prstGeom prst="rect">
            <a:avLst/>
          </a:prstGeom>
          <a:noFill/>
          <a:ln>
            <a:noFill/>
          </a:ln>
        </p:spPr>
      </p:pic>
      <p:sp>
        <p:nvSpPr>
          <p:cNvPr id="512" name="Google Shape;512;p60"/>
          <p:cNvSpPr txBox="1">
            <a:spLocks noGrp="1"/>
          </p:cNvSpPr>
          <p:nvPr>
            <p:ph type="sldNum" idx="12"/>
          </p:nvPr>
        </p:nvSpPr>
        <p:spPr>
          <a:xfrm>
            <a:off x="8489838" y="4800248"/>
            <a:ext cx="475500" cy="205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12</a:t>
            </a:fld>
            <a:endParaRPr/>
          </a:p>
        </p:txBody>
      </p:sp>
      <p:pic>
        <p:nvPicPr>
          <p:cNvPr id="513" name="Google Shape;513;p60"/>
          <p:cNvPicPr preferRelativeResize="0"/>
          <p:nvPr/>
        </p:nvPicPr>
        <p:blipFill>
          <a:blip r:embed="rId5">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2"/>
          <p:cNvSpPr txBox="1">
            <a:spLocks noGrp="1"/>
          </p:cNvSpPr>
          <p:nvPr>
            <p:ph type="ctrTitle"/>
          </p:nvPr>
        </p:nvSpPr>
        <p:spPr>
          <a:xfrm>
            <a:off x="831175" y="850475"/>
            <a:ext cx="4126200" cy="2349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800"/>
              <a:buFont typeface="Arial"/>
              <a:buNone/>
            </a:pPr>
            <a:endParaRPr/>
          </a:p>
          <a:p>
            <a:pPr marL="0" lvl="0" indent="0" algn="l" rtl="0">
              <a:lnSpc>
                <a:spcPct val="100000"/>
              </a:lnSpc>
              <a:spcBef>
                <a:spcPts val="0"/>
              </a:spcBef>
              <a:spcAft>
                <a:spcPts val="0"/>
              </a:spcAft>
              <a:buClr>
                <a:schemeClr val="dk2"/>
              </a:buClr>
              <a:buSzPts val="1800"/>
              <a:buFont typeface="Arial"/>
              <a:buNone/>
            </a:pPr>
            <a:endParaRPr/>
          </a:p>
          <a:p>
            <a:pPr marL="0" lvl="0" indent="0" algn="l" rtl="0">
              <a:lnSpc>
                <a:spcPct val="100000"/>
              </a:lnSpc>
              <a:spcBef>
                <a:spcPts val="0"/>
              </a:spcBef>
              <a:spcAft>
                <a:spcPts val="0"/>
              </a:spcAft>
              <a:buClr>
                <a:schemeClr val="dk2"/>
              </a:buClr>
              <a:buSzPts val="1800"/>
              <a:buFont typeface="Arial"/>
              <a:buNone/>
            </a:pPr>
            <a:r>
              <a:rPr lang="en-GB" sz="1500" b="0"/>
              <a:t>Please get in touch for further information…</a:t>
            </a:r>
            <a:endParaRPr sz="1500" b="0"/>
          </a:p>
          <a:p>
            <a:pPr marL="0" lvl="0" indent="0" algn="l" rtl="0">
              <a:lnSpc>
                <a:spcPct val="100000"/>
              </a:lnSpc>
              <a:spcBef>
                <a:spcPts val="0"/>
              </a:spcBef>
              <a:spcAft>
                <a:spcPts val="0"/>
              </a:spcAft>
              <a:buClr>
                <a:schemeClr val="dk2"/>
              </a:buClr>
              <a:buSzPts val="1800"/>
              <a:buFont typeface="Arial"/>
              <a:buNone/>
            </a:pPr>
            <a:endParaRPr sz="1500" b="0"/>
          </a:p>
          <a:p>
            <a:pPr marL="0" lvl="0" indent="0" algn="l" rtl="0">
              <a:spcBef>
                <a:spcPts val="0"/>
              </a:spcBef>
              <a:spcAft>
                <a:spcPts val="0"/>
              </a:spcAft>
              <a:buClr>
                <a:schemeClr val="dk1"/>
              </a:buClr>
              <a:buSzPts val="3000"/>
              <a:buFont typeface="Arial"/>
              <a:buNone/>
            </a:pPr>
            <a:r>
              <a:rPr lang="en-GB" sz="1500" u="sng">
                <a:solidFill>
                  <a:schemeClr val="hlink"/>
                </a:solidFill>
                <a:hlinkClick r:id="rId3"/>
              </a:rPr>
              <a:t>etf@cabinetoffice.gov.uk</a:t>
            </a:r>
            <a:r>
              <a:rPr lang="en-GB" sz="1500">
                <a:solidFill>
                  <a:schemeClr val="dk1"/>
                </a:solidFill>
              </a:rPr>
              <a:t> </a:t>
            </a:r>
            <a:endParaRPr sz="1500">
              <a:solidFill>
                <a:schemeClr val="dk1"/>
              </a:solidFill>
            </a:endParaRPr>
          </a:p>
          <a:p>
            <a:pPr marL="0" lvl="0" indent="0" algn="l" rtl="0">
              <a:spcBef>
                <a:spcPts val="0"/>
              </a:spcBef>
              <a:spcAft>
                <a:spcPts val="0"/>
              </a:spcAft>
              <a:buClr>
                <a:schemeClr val="dk1"/>
              </a:buClr>
              <a:buSzPts val="3000"/>
              <a:buFont typeface="Arial"/>
              <a:buNone/>
            </a:pPr>
            <a:endParaRPr sz="1500">
              <a:solidFill>
                <a:schemeClr val="dk1"/>
              </a:solidFill>
            </a:endParaRPr>
          </a:p>
          <a:p>
            <a:pPr marL="0" lvl="0" indent="0" algn="l" rtl="0">
              <a:spcBef>
                <a:spcPts val="0"/>
              </a:spcBef>
              <a:spcAft>
                <a:spcPts val="0"/>
              </a:spcAft>
              <a:buClr>
                <a:schemeClr val="dk1"/>
              </a:buClr>
              <a:buSzPts val="3000"/>
              <a:buFont typeface="Arial"/>
              <a:buNone/>
            </a:pPr>
            <a:r>
              <a:rPr lang="en-GB" sz="1500" u="sng">
                <a:solidFill>
                  <a:schemeClr val="hlink"/>
                </a:solidFill>
                <a:hlinkClick r:id="rId4"/>
              </a:rPr>
              <a:t>miriam.light@cabinetoffice.gov.uk</a:t>
            </a:r>
            <a:r>
              <a:rPr lang="en-GB" sz="1500">
                <a:solidFill>
                  <a:schemeClr val="dk1"/>
                </a:solidFill>
              </a:rPr>
              <a:t> </a:t>
            </a:r>
            <a:endParaRPr sz="1500">
              <a:solidFill>
                <a:schemeClr val="dk1"/>
              </a:solidFill>
            </a:endParaRPr>
          </a:p>
          <a:p>
            <a:pPr marL="0" lvl="0" indent="0" algn="l" rtl="0">
              <a:spcBef>
                <a:spcPts val="0"/>
              </a:spcBef>
              <a:spcAft>
                <a:spcPts val="0"/>
              </a:spcAft>
              <a:buClr>
                <a:schemeClr val="dk1"/>
              </a:buClr>
              <a:buSzPts val="3000"/>
              <a:buFont typeface="Arial"/>
              <a:buNone/>
            </a:pPr>
            <a:endParaRPr sz="1500">
              <a:solidFill>
                <a:schemeClr val="dk1"/>
              </a:solidFill>
            </a:endParaRPr>
          </a:p>
          <a:p>
            <a:pPr marL="0" lvl="0" indent="0" algn="l" rtl="0">
              <a:lnSpc>
                <a:spcPct val="100000"/>
              </a:lnSpc>
              <a:spcBef>
                <a:spcPts val="0"/>
              </a:spcBef>
              <a:spcAft>
                <a:spcPts val="0"/>
              </a:spcAft>
              <a:buClr>
                <a:schemeClr val="dk2"/>
              </a:buClr>
              <a:buSzPts val="1800"/>
              <a:buFont typeface="Arial"/>
              <a:buNone/>
            </a:pPr>
            <a:endParaRPr b="0"/>
          </a:p>
        </p:txBody>
      </p:sp>
      <p:pic>
        <p:nvPicPr>
          <p:cNvPr id="533" name="Google Shape;533;p62"/>
          <p:cNvPicPr preferRelativeResize="0"/>
          <p:nvPr/>
        </p:nvPicPr>
        <p:blipFill>
          <a:blip r:embed="rId5">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576275" y="458850"/>
            <a:ext cx="6935400" cy="311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GB" sz="2500">
                <a:solidFill>
                  <a:srgbClr val="005ABB"/>
                </a:solidFill>
              </a:rPr>
              <a:t>Evidence generation in UK Government</a:t>
            </a:r>
            <a:endParaRPr sz="2500">
              <a:solidFill>
                <a:srgbClr val="005ABB"/>
              </a:solidFill>
            </a:endParaRPr>
          </a:p>
        </p:txBody>
      </p:sp>
      <p:sp>
        <p:nvSpPr>
          <p:cNvPr id="288" name="Google Shape;288;p49"/>
          <p:cNvSpPr txBox="1"/>
          <p:nvPr/>
        </p:nvSpPr>
        <p:spPr>
          <a:xfrm>
            <a:off x="1663250" y="1944625"/>
            <a:ext cx="70194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The Government Major Projects Portfolio now represents £678 billion of government spending, around 40% more than at the time of the 2019 study.</a:t>
            </a:r>
            <a:endParaRPr sz="1700" b="0" i="0" u="none" strike="noStrike" cap="none">
              <a:solidFill>
                <a:srgbClr val="000000"/>
              </a:solidFill>
              <a:latin typeface="Arial"/>
              <a:ea typeface="Arial"/>
              <a:cs typeface="Arial"/>
              <a:sym typeface="Arial"/>
            </a:endParaRPr>
          </a:p>
        </p:txBody>
      </p:sp>
      <p:sp>
        <p:nvSpPr>
          <p:cNvPr id="289" name="Google Shape;289;p49"/>
          <p:cNvSpPr txBox="1"/>
          <p:nvPr/>
        </p:nvSpPr>
        <p:spPr>
          <a:xfrm>
            <a:off x="890650" y="1110000"/>
            <a:ext cx="760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8% </a:t>
            </a:r>
            <a:endParaRPr sz="2800" b="1" i="0" u="none" strike="noStrike" cap="none">
              <a:solidFill>
                <a:srgbClr val="000000"/>
              </a:solidFill>
              <a:latin typeface="Arial"/>
              <a:ea typeface="Arial"/>
              <a:cs typeface="Arial"/>
              <a:sym typeface="Arial"/>
            </a:endParaRPr>
          </a:p>
        </p:txBody>
      </p:sp>
      <p:sp>
        <p:nvSpPr>
          <p:cNvPr id="290" name="Google Shape;290;p49"/>
          <p:cNvSpPr txBox="1"/>
          <p:nvPr/>
        </p:nvSpPr>
        <p:spPr>
          <a:xfrm>
            <a:off x="196475" y="1927675"/>
            <a:ext cx="1628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GB" sz="2800" b="1" i="0" u="none" strike="noStrike" cap="none">
                <a:solidFill>
                  <a:srgbClr val="000000"/>
                </a:solidFill>
                <a:latin typeface="Arial"/>
                <a:ea typeface="Arial"/>
                <a:cs typeface="Arial"/>
                <a:sym typeface="Arial"/>
              </a:rPr>
              <a:t>£678bn</a:t>
            </a:r>
            <a:endParaRPr sz="2800" b="1" i="0" u="none" strike="noStrike" cap="none">
              <a:solidFill>
                <a:srgbClr val="000000"/>
              </a:solidFill>
              <a:latin typeface="Arial"/>
              <a:ea typeface="Arial"/>
              <a:cs typeface="Arial"/>
              <a:sym typeface="Arial"/>
            </a:endParaRPr>
          </a:p>
        </p:txBody>
      </p:sp>
      <p:sp>
        <p:nvSpPr>
          <p:cNvPr id="291" name="Google Shape;291;p49"/>
          <p:cNvSpPr txBox="1"/>
          <p:nvPr/>
        </p:nvSpPr>
        <p:spPr>
          <a:xfrm>
            <a:off x="1705250" y="1110300"/>
            <a:ext cx="69354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A 2019 review showed only 8% of spending on government major projects had robust evaluation plans. </a:t>
            </a:r>
            <a:endParaRPr sz="2400" b="0" i="0" u="none" strike="noStrike" cap="none">
              <a:solidFill>
                <a:srgbClr val="000000"/>
              </a:solidFill>
              <a:latin typeface="Arial"/>
              <a:ea typeface="Arial"/>
              <a:cs typeface="Arial"/>
              <a:sym typeface="Arial"/>
            </a:endParaRPr>
          </a:p>
        </p:txBody>
      </p:sp>
      <p:sp>
        <p:nvSpPr>
          <p:cNvPr id="292" name="Google Shape;292;p49"/>
          <p:cNvSpPr txBox="1">
            <a:spLocks noGrp="1"/>
          </p:cNvSpPr>
          <p:nvPr>
            <p:ph type="sldNum" idx="12"/>
          </p:nvPr>
        </p:nvSpPr>
        <p:spPr>
          <a:xfrm>
            <a:off x="8489838" y="4800248"/>
            <a:ext cx="475500" cy="205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2</a:t>
            </a:fld>
            <a:endParaRPr/>
          </a:p>
        </p:txBody>
      </p:sp>
      <p:pic>
        <p:nvPicPr>
          <p:cNvPr id="293" name="Google Shape;293;p49"/>
          <p:cNvPicPr preferRelativeResize="0"/>
          <p:nvPr/>
        </p:nvPicPr>
        <p:blipFill rotWithShape="1">
          <a:blip r:embed="rId3">
            <a:alphaModFix/>
          </a:blip>
          <a:srcRect/>
          <a:stretch/>
        </p:blipFill>
        <p:spPr>
          <a:xfrm>
            <a:off x="836250" y="2976626"/>
            <a:ext cx="3049640" cy="1199525"/>
          </a:xfrm>
          <a:prstGeom prst="rect">
            <a:avLst/>
          </a:prstGeom>
          <a:noFill/>
          <a:ln>
            <a:noFill/>
          </a:ln>
        </p:spPr>
      </p:pic>
      <p:sp>
        <p:nvSpPr>
          <p:cNvPr id="294" name="Google Shape;294;p49"/>
          <p:cNvSpPr txBox="1"/>
          <p:nvPr/>
        </p:nvSpPr>
        <p:spPr>
          <a:xfrm>
            <a:off x="2785650" y="2845975"/>
            <a:ext cx="61797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“…the use of evaluation continues to be variable and inconsistent…[so] </a:t>
            </a:r>
            <a:r>
              <a:rPr lang="en-GB" sz="1400" b="1" i="0" u="none" strike="noStrike" cap="none">
                <a:solidFill>
                  <a:srgbClr val="000000"/>
                </a:solidFill>
                <a:latin typeface="Arial"/>
                <a:ea typeface="Arial"/>
                <a:cs typeface="Arial"/>
                <a:sym typeface="Arial"/>
              </a:rPr>
              <a:t>government cannot have confidence its spending in many policy areas is making a difference</a:t>
            </a:r>
            <a:r>
              <a:rPr lang="en-GB"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95" name="Google Shape;295;p49"/>
          <p:cNvPicPr preferRelativeResize="0"/>
          <p:nvPr/>
        </p:nvPicPr>
        <p:blipFill>
          <a:blip r:embed="rId4">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0"/>
          <p:cNvSpPr txBox="1">
            <a:spLocks noGrp="1"/>
          </p:cNvSpPr>
          <p:nvPr>
            <p:ph type="body" idx="1"/>
          </p:nvPr>
        </p:nvSpPr>
        <p:spPr>
          <a:xfrm>
            <a:off x="540000" y="1204200"/>
            <a:ext cx="4629600" cy="3443700"/>
          </a:xfrm>
          <a:prstGeom prst="rect">
            <a:avLst/>
          </a:prstGeom>
        </p:spPr>
        <p:txBody>
          <a:bodyPr spcFirstLastPara="1" wrap="square" lIns="0" tIns="0" rIns="0" bIns="0" anchor="t" anchorCtr="0">
            <a:noAutofit/>
          </a:bodyPr>
          <a:lstStyle/>
          <a:p>
            <a:pPr marL="457200" lvl="0" indent="-330200" algn="l" rtl="0">
              <a:spcBef>
                <a:spcPts val="500"/>
              </a:spcBef>
              <a:spcAft>
                <a:spcPts val="0"/>
              </a:spcAft>
              <a:buSzPts val="1600"/>
              <a:buChar char="●"/>
            </a:pPr>
            <a:r>
              <a:rPr lang="en-GB" sz="1600"/>
              <a:t>The ETF is a </a:t>
            </a:r>
            <a:r>
              <a:rPr lang="en-GB" sz="1600" b="1"/>
              <a:t>joint unit with Cabinet Office and HM Treasury</a:t>
            </a:r>
            <a:r>
              <a:rPr lang="en-GB" sz="1600"/>
              <a:t>, reporting to the Director of Public Spending Nick Donlevy.</a:t>
            </a:r>
            <a:endParaRPr sz="1600"/>
          </a:p>
          <a:p>
            <a:pPr marL="457200" lvl="0" indent="0" algn="l" rtl="0">
              <a:spcBef>
                <a:spcPts val="500"/>
              </a:spcBef>
              <a:spcAft>
                <a:spcPts val="0"/>
              </a:spcAft>
              <a:buNone/>
            </a:pPr>
            <a:endParaRPr sz="600"/>
          </a:p>
          <a:p>
            <a:pPr marL="457200" lvl="0" indent="-330200" algn="l" rtl="0">
              <a:spcBef>
                <a:spcPts val="500"/>
              </a:spcBef>
              <a:spcAft>
                <a:spcPts val="0"/>
              </a:spcAft>
              <a:buSzPts val="1600"/>
              <a:buChar char="●"/>
            </a:pPr>
            <a:r>
              <a:rPr lang="en-GB" sz="1600"/>
              <a:t>Together with HMT we work to ensure that we understand the </a:t>
            </a:r>
            <a:r>
              <a:rPr lang="en-GB" sz="1600" b="1"/>
              <a:t>impact </a:t>
            </a:r>
            <a:r>
              <a:rPr lang="en-GB" sz="1600"/>
              <a:t>of government interventions, which informs </a:t>
            </a:r>
            <a:r>
              <a:rPr lang="en-GB" sz="1600" b="1"/>
              <a:t>evidence-based decisions</a:t>
            </a:r>
            <a:r>
              <a:rPr lang="en-GB" sz="1600"/>
              <a:t> about stopping, continuing, expanding or modifying programmes.</a:t>
            </a:r>
            <a:endParaRPr sz="1600"/>
          </a:p>
          <a:p>
            <a:pPr marL="457200" lvl="0" indent="0" algn="l" rtl="0">
              <a:spcBef>
                <a:spcPts val="500"/>
              </a:spcBef>
              <a:spcAft>
                <a:spcPts val="0"/>
              </a:spcAft>
              <a:buNone/>
            </a:pPr>
            <a:endParaRPr sz="600"/>
          </a:p>
          <a:p>
            <a:pPr marL="457200" lvl="0" indent="-330200" algn="l" rtl="0">
              <a:spcBef>
                <a:spcPts val="500"/>
              </a:spcBef>
              <a:spcAft>
                <a:spcPts val="0"/>
              </a:spcAft>
              <a:buSzPts val="1600"/>
              <a:buChar char="●"/>
            </a:pPr>
            <a:r>
              <a:rPr lang="en-GB" sz="1600"/>
              <a:t>We achieve this by working closely with government departments to increase the </a:t>
            </a:r>
            <a:r>
              <a:rPr lang="en-GB" sz="1600" b="1"/>
              <a:t>number and quality of evaluations </a:t>
            </a:r>
            <a:r>
              <a:rPr lang="en-GB" sz="1600"/>
              <a:t>being undertaken.  </a:t>
            </a:r>
            <a:endParaRPr sz="1600"/>
          </a:p>
        </p:txBody>
      </p:sp>
      <p:sp>
        <p:nvSpPr>
          <p:cNvPr id="301" name="Google Shape;301;p50"/>
          <p:cNvSpPr txBox="1">
            <a:spLocks noGrp="1"/>
          </p:cNvSpPr>
          <p:nvPr>
            <p:ph type="sldNum" idx="12"/>
          </p:nvPr>
        </p:nvSpPr>
        <p:spPr>
          <a:xfrm>
            <a:off x="8398417" y="4773830"/>
            <a:ext cx="633900" cy="2739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3</a:t>
            </a:fld>
            <a:endParaRPr/>
          </a:p>
        </p:txBody>
      </p:sp>
      <p:sp>
        <p:nvSpPr>
          <p:cNvPr id="302" name="Google Shape;302;p50"/>
          <p:cNvSpPr txBox="1">
            <a:spLocks noGrp="1"/>
          </p:cNvSpPr>
          <p:nvPr>
            <p:ph type="title"/>
          </p:nvPr>
        </p:nvSpPr>
        <p:spPr>
          <a:xfrm>
            <a:off x="540000" y="355155"/>
            <a:ext cx="7988400" cy="415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sz="2500">
                <a:solidFill>
                  <a:srgbClr val="005ABB"/>
                </a:solidFill>
              </a:rPr>
              <a:t>What is the Evaluation Task Force?</a:t>
            </a:r>
            <a:endParaRPr sz="2500">
              <a:solidFill>
                <a:srgbClr val="005ABB"/>
              </a:solidFill>
            </a:endParaRPr>
          </a:p>
        </p:txBody>
      </p:sp>
      <p:pic>
        <p:nvPicPr>
          <p:cNvPr id="303" name="Google Shape;303;p50"/>
          <p:cNvPicPr preferRelativeResize="0"/>
          <p:nvPr/>
        </p:nvPicPr>
        <p:blipFill>
          <a:blip r:embed="rId3">
            <a:alphaModFix/>
          </a:blip>
          <a:stretch>
            <a:fillRect/>
          </a:stretch>
        </p:blipFill>
        <p:spPr>
          <a:xfrm>
            <a:off x="5385472" y="1142050"/>
            <a:ext cx="2876575" cy="2859400"/>
          </a:xfrm>
          <a:prstGeom prst="rect">
            <a:avLst/>
          </a:prstGeom>
          <a:noFill/>
          <a:ln>
            <a:noFill/>
          </a:ln>
        </p:spPr>
      </p:pic>
      <p:pic>
        <p:nvPicPr>
          <p:cNvPr id="304" name="Google Shape;304;p50"/>
          <p:cNvPicPr preferRelativeResize="0"/>
          <p:nvPr/>
        </p:nvPicPr>
        <p:blipFill>
          <a:blip r:embed="rId4">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1"/>
          <p:cNvSpPr txBox="1">
            <a:spLocks noGrp="1"/>
          </p:cNvSpPr>
          <p:nvPr>
            <p:ph type="title"/>
          </p:nvPr>
        </p:nvSpPr>
        <p:spPr>
          <a:xfrm>
            <a:off x="539999" y="355155"/>
            <a:ext cx="8269463" cy="415200"/>
          </a:xfrm>
          <a:prstGeom prst="rect">
            <a:avLst/>
          </a:prstGeom>
          <a:noFill/>
          <a:ln>
            <a:noFill/>
          </a:ln>
        </p:spPr>
        <p:txBody>
          <a:bodyPr spcFirstLastPara="1" wrap="square" lIns="0" tIns="0" rIns="0" bIns="0" anchor="b" anchorCtr="0">
            <a:normAutofit fontScale="90000"/>
          </a:bodyPr>
          <a:lstStyle/>
          <a:p>
            <a:pPr marL="0" marR="0" lvl="0" indent="0" algn="l" rtl="0">
              <a:lnSpc>
                <a:spcPct val="100000"/>
              </a:lnSpc>
              <a:spcBef>
                <a:spcPts val="0"/>
              </a:spcBef>
              <a:spcAft>
                <a:spcPts val="0"/>
              </a:spcAft>
              <a:buClr>
                <a:srgbClr val="000000"/>
              </a:buClr>
              <a:buSzPct val="56000"/>
              <a:buFont typeface="Arial"/>
              <a:buNone/>
            </a:pPr>
            <a:r>
              <a:rPr lang="en-GB" sz="2500" dirty="0">
                <a:solidFill>
                  <a:srgbClr val="005ABB"/>
                </a:solidFill>
              </a:rPr>
              <a:t>What is the central mission of the Evaluation Task Force?</a:t>
            </a:r>
            <a:endParaRPr sz="2500" dirty="0">
              <a:solidFill>
                <a:srgbClr val="005ABB"/>
              </a:solidFill>
            </a:endParaRPr>
          </a:p>
        </p:txBody>
      </p:sp>
      <p:sp>
        <p:nvSpPr>
          <p:cNvPr id="310" name="Google Shape;310;p51"/>
          <p:cNvSpPr/>
          <p:nvPr/>
        </p:nvSpPr>
        <p:spPr>
          <a:xfrm>
            <a:off x="540000" y="1029200"/>
            <a:ext cx="7988400" cy="784800"/>
          </a:xfrm>
          <a:prstGeom prst="rect">
            <a:avLst/>
          </a:prstGeom>
          <a:solidFill>
            <a:srgbClr val="0070C0"/>
          </a:solid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The ETF intends to improve people’s lives by ensuring robust evidence on the effectiveness of policies and programmes sits at the heart of spending and operational decisions.</a:t>
            </a:r>
            <a:endParaRPr sz="1400" b="1" i="0" u="none" strike="noStrike" cap="none">
              <a:solidFill>
                <a:schemeClr val="lt1"/>
              </a:solidFill>
              <a:latin typeface="Arial"/>
              <a:ea typeface="Arial"/>
              <a:cs typeface="Arial"/>
              <a:sym typeface="Arial"/>
            </a:endParaRPr>
          </a:p>
        </p:txBody>
      </p:sp>
      <p:grpSp>
        <p:nvGrpSpPr>
          <p:cNvPr id="311" name="Google Shape;311;p51"/>
          <p:cNvGrpSpPr/>
          <p:nvPr/>
        </p:nvGrpSpPr>
        <p:grpSpPr>
          <a:xfrm>
            <a:off x="1513226" y="1953317"/>
            <a:ext cx="700650" cy="700650"/>
            <a:chOff x="2017634" y="2604422"/>
            <a:chExt cx="934200" cy="934200"/>
          </a:xfrm>
        </p:grpSpPr>
        <p:sp>
          <p:nvSpPr>
            <p:cNvPr id="312" name="Google Shape;312;p51"/>
            <p:cNvSpPr/>
            <p:nvPr/>
          </p:nvSpPr>
          <p:spPr>
            <a:xfrm>
              <a:off x="2017634" y="2604422"/>
              <a:ext cx="934200" cy="934200"/>
            </a:xfrm>
            <a:prstGeom prst="ellipse">
              <a:avLst/>
            </a:prstGeom>
            <a:solidFill>
              <a:srgbClr val="0070C0"/>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51" descr="Lights On with solid fill"/>
            <p:cNvSpPr/>
            <p:nvPr/>
          </p:nvSpPr>
          <p:spPr>
            <a:xfrm>
              <a:off x="2175358" y="2762147"/>
              <a:ext cx="618665" cy="618665"/>
            </a:xfrm>
            <a:prstGeom prst="rect">
              <a:avLst/>
            </a:prstGeom>
            <a:noFill/>
            <a:ln>
              <a:noFill/>
            </a:ln>
          </p:spPr>
        </p:sp>
      </p:grpSp>
      <p:grpSp>
        <p:nvGrpSpPr>
          <p:cNvPr id="314" name="Google Shape;314;p51"/>
          <p:cNvGrpSpPr/>
          <p:nvPr/>
        </p:nvGrpSpPr>
        <p:grpSpPr>
          <a:xfrm>
            <a:off x="1513226" y="2867873"/>
            <a:ext cx="700650" cy="700650"/>
            <a:chOff x="2017634" y="3823830"/>
            <a:chExt cx="934200" cy="934200"/>
          </a:xfrm>
        </p:grpSpPr>
        <p:sp>
          <p:nvSpPr>
            <p:cNvPr id="315" name="Google Shape;315;p51"/>
            <p:cNvSpPr/>
            <p:nvPr/>
          </p:nvSpPr>
          <p:spPr>
            <a:xfrm>
              <a:off x="2017634" y="3823830"/>
              <a:ext cx="934200" cy="934200"/>
            </a:xfrm>
            <a:prstGeom prst="ellipse">
              <a:avLst/>
            </a:prstGeom>
            <a:solidFill>
              <a:schemeClr val="accent5"/>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6" name="Google Shape;316;p51" descr="Stopwatch 66% with solid fill"/>
            <p:cNvSpPr/>
            <p:nvPr/>
          </p:nvSpPr>
          <p:spPr>
            <a:xfrm>
              <a:off x="2175358" y="3981553"/>
              <a:ext cx="618665" cy="618665"/>
            </a:xfrm>
            <a:prstGeom prst="rect">
              <a:avLst/>
            </a:prstGeom>
            <a:noFill/>
            <a:ln>
              <a:noFill/>
            </a:ln>
          </p:spPr>
        </p:sp>
      </p:grpSp>
      <p:grpSp>
        <p:nvGrpSpPr>
          <p:cNvPr id="317" name="Google Shape;317;p51"/>
          <p:cNvGrpSpPr/>
          <p:nvPr/>
        </p:nvGrpSpPr>
        <p:grpSpPr>
          <a:xfrm>
            <a:off x="1513226" y="3799682"/>
            <a:ext cx="700650" cy="700650"/>
            <a:chOff x="2017634" y="5066242"/>
            <a:chExt cx="934200" cy="934200"/>
          </a:xfrm>
        </p:grpSpPr>
        <p:sp>
          <p:nvSpPr>
            <p:cNvPr id="318" name="Google Shape;318;p51"/>
            <p:cNvSpPr/>
            <p:nvPr/>
          </p:nvSpPr>
          <p:spPr>
            <a:xfrm>
              <a:off x="2017634" y="5066242"/>
              <a:ext cx="934200" cy="934200"/>
            </a:xfrm>
            <a:prstGeom prst="ellipse">
              <a:avLst/>
            </a:prstGeom>
            <a:solidFill>
              <a:schemeClr val="accent3"/>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9" name="Google Shape;319;p51" descr="Briefcase with solid fill"/>
            <p:cNvSpPr/>
            <p:nvPr/>
          </p:nvSpPr>
          <p:spPr>
            <a:xfrm>
              <a:off x="2175358" y="5223966"/>
              <a:ext cx="618665" cy="618665"/>
            </a:xfrm>
            <a:prstGeom prst="rect">
              <a:avLst/>
            </a:prstGeom>
            <a:noFill/>
            <a:ln>
              <a:noFill/>
            </a:ln>
          </p:spPr>
        </p:sp>
      </p:grpSp>
      <p:sp>
        <p:nvSpPr>
          <p:cNvPr id="320" name="Google Shape;320;p51"/>
          <p:cNvSpPr txBox="1"/>
          <p:nvPr/>
        </p:nvSpPr>
        <p:spPr>
          <a:xfrm>
            <a:off x="2202677" y="1957616"/>
            <a:ext cx="5705700" cy="812500"/>
          </a:xfrm>
          <a:prstGeom prst="rect">
            <a:avLst/>
          </a:prstGeom>
          <a:noFill/>
          <a:ln>
            <a:noFill/>
          </a:ln>
        </p:spPr>
        <p:txBody>
          <a:bodyPr spcFirstLastPara="1" wrap="square" lIns="68575" tIns="34275" rIns="68575" bIns="34275" anchor="t" anchorCtr="0">
            <a:spAutoFit/>
          </a:bodyPr>
          <a:lstStyle/>
          <a:p>
            <a:pPr marL="304800" marR="0" lvl="0" indent="0" algn="just" rtl="0">
              <a:lnSpc>
                <a:spcPct val="115000"/>
              </a:lnSpc>
              <a:spcBef>
                <a:spcPts val="0"/>
              </a:spcBef>
              <a:spcAft>
                <a:spcPts val="0"/>
              </a:spcAft>
              <a:buClr>
                <a:srgbClr val="000000"/>
              </a:buClr>
              <a:buSzPts val="1400"/>
              <a:buFont typeface="Arial"/>
              <a:buNone/>
            </a:pPr>
            <a:r>
              <a:rPr lang="en-GB" sz="1400" b="0" i="0" u="none" strike="noStrike" cap="none" dirty="0">
                <a:solidFill>
                  <a:srgbClr val="0070C0"/>
                </a:solidFill>
                <a:latin typeface="Arial"/>
                <a:ea typeface="Arial"/>
                <a:cs typeface="Arial"/>
                <a:sym typeface="Arial"/>
              </a:rPr>
              <a:t>improve the way government programmes are evaluated in order to </a:t>
            </a:r>
            <a:r>
              <a:rPr lang="en-GB" sz="1400" b="1" i="0" u="none" strike="noStrike" cap="none" dirty="0">
                <a:solidFill>
                  <a:srgbClr val="0070C0"/>
                </a:solidFill>
                <a:latin typeface="Arial"/>
                <a:ea typeface="Arial"/>
                <a:cs typeface="Arial"/>
                <a:sym typeface="Arial"/>
              </a:rPr>
              <a:t>inform decisions on whether they should be stopped, continued, expanded or modified</a:t>
            </a:r>
            <a:endParaRPr sz="1100" b="0" i="0" u="none" strike="noStrike" cap="none" dirty="0">
              <a:solidFill>
                <a:srgbClr val="000000"/>
              </a:solidFill>
              <a:latin typeface="Arial"/>
              <a:ea typeface="Arial"/>
              <a:cs typeface="Arial"/>
              <a:sym typeface="Arial"/>
            </a:endParaRPr>
          </a:p>
        </p:txBody>
      </p:sp>
      <p:sp>
        <p:nvSpPr>
          <p:cNvPr id="321" name="Google Shape;321;p51"/>
          <p:cNvSpPr txBox="1"/>
          <p:nvPr/>
        </p:nvSpPr>
        <p:spPr>
          <a:xfrm>
            <a:off x="2213810" y="2928746"/>
            <a:ext cx="5694600" cy="532500"/>
          </a:xfrm>
          <a:prstGeom prst="rect">
            <a:avLst/>
          </a:prstGeom>
          <a:noFill/>
          <a:ln>
            <a:noFill/>
          </a:ln>
        </p:spPr>
        <p:txBody>
          <a:bodyPr spcFirstLastPara="1" wrap="square" lIns="68575" tIns="34275" rIns="68575" bIns="34275" anchor="t" anchorCtr="0">
            <a:spAutoFit/>
          </a:bodyPr>
          <a:lstStyle/>
          <a:p>
            <a:pPr marL="304800" marR="0" lvl="1" indent="0" algn="just" rtl="0">
              <a:lnSpc>
                <a:spcPct val="115000"/>
              </a:lnSpc>
              <a:spcBef>
                <a:spcPts val="0"/>
              </a:spcBef>
              <a:spcAft>
                <a:spcPts val="0"/>
              </a:spcAft>
              <a:buClr>
                <a:srgbClr val="000000"/>
              </a:buClr>
              <a:buSzPts val="1400"/>
              <a:buFont typeface="Arial"/>
              <a:buNone/>
            </a:pPr>
            <a:r>
              <a:rPr lang="en-GB" sz="1400" b="0" i="0" u="none" strike="noStrike" cap="none">
                <a:solidFill>
                  <a:srgbClr val="B18100"/>
                </a:solidFill>
                <a:latin typeface="Arial"/>
                <a:ea typeface="Arial"/>
                <a:cs typeface="Arial"/>
                <a:sym typeface="Arial"/>
              </a:rPr>
              <a:t>support departments to </a:t>
            </a:r>
            <a:r>
              <a:rPr lang="en-GB" sz="1400" b="1" i="0" u="none" strike="noStrike" cap="none">
                <a:solidFill>
                  <a:srgbClr val="B18100"/>
                </a:solidFill>
                <a:latin typeface="Arial"/>
                <a:ea typeface="Arial"/>
                <a:cs typeface="Arial"/>
                <a:sym typeface="Arial"/>
              </a:rPr>
              <a:t>conduct programme evaluations that are both robust and proportionate</a:t>
            </a:r>
            <a:endParaRPr sz="1100" b="0" i="0" u="none" strike="noStrike" cap="none">
              <a:solidFill>
                <a:srgbClr val="000000"/>
              </a:solidFill>
              <a:latin typeface="Arial"/>
              <a:ea typeface="Arial"/>
              <a:cs typeface="Arial"/>
              <a:sym typeface="Arial"/>
            </a:endParaRPr>
          </a:p>
        </p:txBody>
      </p:sp>
      <p:sp>
        <p:nvSpPr>
          <p:cNvPr id="322" name="Google Shape;322;p51"/>
          <p:cNvSpPr txBox="1"/>
          <p:nvPr/>
        </p:nvSpPr>
        <p:spPr>
          <a:xfrm>
            <a:off x="2213810" y="3713071"/>
            <a:ext cx="5694600" cy="780300"/>
          </a:xfrm>
          <a:prstGeom prst="rect">
            <a:avLst/>
          </a:prstGeom>
          <a:noFill/>
          <a:ln>
            <a:noFill/>
          </a:ln>
        </p:spPr>
        <p:txBody>
          <a:bodyPr spcFirstLastPara="1" wrap="square" lIns="68575" tIns="34275" rIns="68575" bIns="34275" anchor="t" anchorCtr="0">
            <a:spAutoFit/>
          </a:bodyPr>
          <a:lstStyle/>
          <a:p>
            <a:pPr marL="304800" marR="0" lvl="1" indent="0" algn="l" rtl="0">
              <a:lnSpc>
                <a:spcPct val="115000"/>
              </a:lnSpc>
              <a:spcBef>
                <a:spcPts val="0"/>
              </a:spcBef>
              <a:spcAft>
                <a:spcPts val="0"/>
              </a:spcAft>
              <a:buClr>
                <a:srgbClr val="000000"/>
              </a:buClr>
              <a:buSzPts val="1400"/>
              <a:buFont typeface="Arial"/>
              <a:buNone/>
            </a:pPr>
            <a:r>
              <a:rPr lang="en-GB" sz="1400" b="1" i="0" u="none" strike="noStrike" cap="none" dirty="0">
                <a:solidFill>
                  <a:schemeClr val="accent3"/>
                </a:solidFill>
                <a:latin typeface="Arial"/>
                <a:ea typeface="Arial"/>
                <a:cs typeface="Arial"/>
                <a:sym typeface="Arial"/>
              </a:rPr>
              <a:t>empower departmental analysts</a:t>
            </a:r>
            <a:r>
              <a:rPr lang="en-GB" sz="1400" b="0" i="0" u="none" strike="noStrike" cap="none" dirty="0">
                <a:solidFill>
                  <a:schemeClr val="accent3"/>
                </a:solidFill>
                <a:latin typeface="Arial"/>
                <a:ea typeface="Arial"/>
                <a:cs typeface="Arial"/>
                <a:sym typeface="Arial"/>
              </a:rPr>
              <a:t> to play a central role in the design of programmes as well as spending and operational decisions affected by evaluation results</a:t>
            </a:r>
            <a:endParaRPr sz="1100" b="0" i="0" u="none" strike="noStrike" cap="none" dirty="0">
              <a:solidFill>
                <a:srgbClr val="000000"/>
              </a:solidFill>
              <a:latin typeface="Arial"/>
              <a:ea typeface="Arial"/>
              <a:cs typeface="Arial"/>
              <a:sym typeface="Arial"/>
            </a:endParaRPr>
          </a:p>
        </p:txBody>
      </p:sp>
      <p:sp>
        <p:nvSpPr>
          <p:cNvPr id="323" name="Google Shape;323;p51"/>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4</a:t>
            </a:fld>
            <a:endParaRPr/>
          </a:p>
        </p:txBody>
      </p:sp>
      <p:pic>
        <p:nvPicPr>
          <p:cNvPr id="324" name="Google Shape;324;p51"/>
          <p:cNvPicPr preferRelativeResize="0"/>
          <p:nvPr/>
        </p:nvPicPr>
        <p:blipFill>
          <a:blip r:embed="rId3">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540000" y="355155"/>
            <a:ext cx="7988400" cy="4152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1400"/>
              <a:buNone/>
            </a:pPr>
            <a:r>
              <a:rPr lang="en-GB" sz="2500">
                <a:solidFill>
                  <a:srgbClr val="005ABB"/>
                </a:solidFill>
              </a:rPr>
              <a:t>How will we achieve our aims?</a:t>
            </a:r>
            <a:endParaRPr sz="2500">
              <a:solidFill>
                <a:srgbClr val="005ABB"/>
              </a:solidFill>
            </a:endParaRPr>
          </a:p>
        </p:txBody>
      </p:sp>
      <p:grpSp>
        <p:nvGrpSpPr>
          <p:cNvPr id="330" name="Google Shape;330;p52"/>
          <p:cNvGrpSpPr/>
          <p:nvPr/>
        </p:nvGrpSpPr>
        <p:grpSpPr>
          <a:xfrm>
            <a:off x="528375" y="2585168"/>
            <a:ext cx="7988319" cy="846814"/>
            <a:chOff x="2283025" y="2322564"/>
            <a:chExt cx="5267950" cy="643525"/>
          </a:xfrm>
        </p:grpSpPr>
        <p:sp>
          <p:nvSpPr>
            <p:cNvPr id="331" name="Google Shape;331;p52"/>
            <p:cNvSpPr/>
            <p:nvPr/>
          </p:nvSpPr>
          <p:spPr>
            <a:xfrm>
              <a:off x="3728375" y="2322589"/>
              <a:ext cx="3822600" cy="643500"/>
            </a:xfrm>
            <a:prstGeom prst="rect">
              <a:avLst/>
            </a:pr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2" name="Google Shape;332;p52"/>
            <p:cNvSpPr/>
            <p:nvPr/>
          </p:nvSpPr>
          <p:spPr>
            <a:xfrm flipH="1">
              <a:off x="2283025" y="2322575"/>
              <a:ext cx="1844400" cy="642600"/>
            </a:xfrm>
            <a:prstGeom prst="rect">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3" name="Google Shape;333;p52"/>
            <p:cNvSpPr/>
            <p:nvPr/>
          </p:nvSpPr>
          <p:spPr>
            <a:xfrm rot="-5400000">
              <a:off x="3291198" y="2145046"/>
              <a:ext cx="643358" cy="998395"/>
            </a:xfrm>
            <a:prstGeom prst="flowChartOffpageConnector">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4" name="Google Shape;334;p52"/>
            <p:cNvSpPr/>
            <p:nvPr/>
          </p:nvSpPr>
          <p:spPr>
            <a:xfrm>
              <a:off x="2342625" y="2399951"/>
              <a:ext cx="1940700" cy="4959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700" b="0" i="0" u="none" strike="noStrike" cap="none">
                  <a:solidFill>
                    <a:srgbClr val="FFFFFF"/>
                  </a:solidFill>
                  <a:latin typeface="Roboto Medium"/>
                  <a:ea typeface="Roboto Medium"/>
                  <a:cs typeface="Roboto Medium"/>
                  <a:sym typeface="Roboto Medium"/>
                </a:rPr>
                <a:t>Transparency</a:t>
              </a:r>
              <a:endParaRPr sz="1700" b="0" i="0" u="none" strike="noStrike" cap="none">
                <a:solidFill>
                  <a:srgbClr val="FFFFFF"/>
                </a:solidFill>
                <a:latin typeface="Roboto"/>
                <a:ea typeface="Roboto"/>
                <a:cs typeface="Roboto"/>
                <a:sym typeface="Roboto"/>
              </a:endParaRPr>
            </a:p>
          </p:txBody>
        </p:sp>
        <p:sp>
          <p:nvSpPr>
            <p:cNvPr id="335" name="Google Shape;335;p52"/>
            <p:cNvSpPr/>
            <p:nvPr/>
          </p:nvSpPr>
          <p:spPr>
            <a:xfrm>
              <a:off x="4127427" y="2323750"/>
              <a:ext cx="3231600" cy="642300"/>
            </a:xfrm>
            <a:prstGeom prst="rect">
              <a:avLst/>
            </a:prstGeom>
            <a:noFill/>
            <a:ln>
              <a:noFill/>
            </a:ln>
          </p:spPr>
          <p:txBody>
            <a:bodyPr spcFirstLastPara="1" wrap="square" lIns="68575" tIns="68575" rIns="68575" bIns="68575" anchor="ctr" anchorCtr="0">
              <a:noAutofit/>
            </a:bodyPr>
            <a:lstStyle/>
            <a:p>
              <a:pPr marL="342900" marR="0" lvl="0" indent="-254000" algn="l" rtl="0">
                <a:lnSpc>
                  <a:spcPct val="115000"/>
                </a:lnSpc>
                <a:spcBef>
                  <a:spcPts val="0"/>
                </a:spcBef>
                <a:spcAft>
                  <a:spcPts val="0"/>
                </a:spcAft>
                <a:buClr>
                  <a:schemeClr val="dk1"/>
                </a:buClr>
                <a:buSzPts val="1400"/>
                <a:buChar char="●"/>
              </a:pPr>
              <a:r>
                <a:rPr lang="en-GB" sz="1400">
                  <a:solidFill>
                    <a:schemeClr val="dk1"/>
                  </a:solidFill>
                </a:rPr>
                <a:t>Registry</a:t>
              </a:r>
              <a:r>
                <a:rPr lang="en-GB" sz="1400" i="0" u="none" strike="noStrike" cap="none">
                  <a:solidFill>
                    <a:schemeClr val="dk1"/>
                  </a:solidFill>
                </a:rPr>
                <a:t> of evaluations / trial protocols</a:t>
              </a:r>
              <a:endParaRPr sz="1400" i="0" u="none" strike="noStrike" cap="none">
                <a:solidFill>
                  <a:schemeClr val="dk1"/>
                </a:solidFill>
              </a:endParaRPr>
            </a:p>
            <a:p>
              <a:pPr marL="342900" marR="0" lvl="0" indent="-254000" algn="l" rtl="0">
                <a:lnSpc>
                  <a:spcPct val="115000"/>
                </a:lnSpc>
                <a:spcBef>
                  <a:spcPts val="0"/>
                </a:spcBef>
                <a:spcAft>
                  <a:spcPts val="0"/>
                </a:spcAft>
                <a:buClr>
                  <a:schemeClr val="dk1"/>
                </a:buClr>
                <a:buSzPts val="1400"/>
                <a:buChar char="●"/>
              </a:pPr>
              <a:r>
                <a:rPr lang="en-GB" sz="1400" i="0" u="none" strike="noStrike" cap="none">
                  <a:solidFill>
                    <a:schemeClr val="dk1"/>
                  </a:solidFill>
                </a:rPr>
                <a:t>Publication of evaluation findings</a:t>
              </a:r>
              <a:endParaRPr sz="1400" i="0" u="none" strike="noStrike" cap="none">
                <a:solidFill>
                  <a:schemeClr val="dk1"/>
                </a:solidFill>
              </a:endParaRPr>
            </a:p>
          </p:txBody>
        </p:sp>
      </p:grpSp>
      <p:grpSp>
        <p:nvGrpSpPr>
          <p:cNvPr id="336" name="Google Shape;336;p52"/>
          <p:cNvGrpSpPr/>
          <p:nvPr/>
        </p:nvGrpSpPr>
        <p:grpSpPr>
          <a:xfrm>
            <a:off x="528375" y="1821652"/>
            <a:ext cx="7988319" cy="711775"/>
            <a:chOff x="2283025" y="2322568"/>
            <a:chExt cx="5267950" cy="643500"/>
          </a:xfrm>
        </p:grpSpPr>
        <p:sp>
          <p:nvSpPr>
            <p:cNvPr id="337" name="Google Shape;337;p52"/>
            <p:cNvSpPr/>
            <p:nvPr/>
          </p:nvSpPr>
          <p:spPr>
            <a:xfrm>
              <a:off x="3728375" y="2322568"/>
              <a:ext cx="3822600" cy="643500"/>
            </a:xfrm>
            <a:prstGeom prst="rect">
              <a:avLst/>
            </a:pr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8" name="Google Shape;338;p52"/>
            <p:cNvSpPr/>
            <p:nvPr/>
          </p:nvSpPr>
          <p:spPr>
            <a:xfrm flipH="1">
              <a:off x="2283025" y="2322575"/>
              <a:ext cx="1844400" cy="642600"/>
            </a:xfrm>
            <a:prstGeom prst="rect">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9" name="Google Shape;339;p52"/>
            <p:cNvSpPr/>
            <p:nvPr/>
          </p:nvSpPr>
          <p:spPr>
            <a:xfrm rot="-5400000">
              <a:off x="3233057" y="2203190"/>
              <a:ext cx="643349" cy="882114"/>
            </a:xfrm>
            <a:prstGeom prst="flowChartOffpageConnector">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0" name="Google Shape;340;p52"/>
            <p:cNvSpPr/>
            <p:nvPr/>
          </p:nvSpPr>
          <p:spPr>
            <a:xfrm>
              <a:off x="2342625" y="2399951"/>
              <a:ext cx="1940700" cy="4959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700" b="0" i="0" u="none" strike="noStrike" cap="none">
                  <a:solidFill>
                    <a:srgbClr val="FFFFFF"/>
                  </a:solidFill>
                  <a:latin typeface="Roboto Medium"/>
                  <a:ea typeface="Roboto Medium"/>
                  <a:cs typeface="Roboto Medium"/>
                  <a:sym typeface="Roboto Medium"/>
                </a:rPr>
                <a:t>Departments</a:t>
              </a:r>
              <a:endParaRPr sz="1700" b="0" i="0" u="none" strike="noStrike" cap="none">
                <a:solidFill>
                  <a:srgbClr val="FFFFFF"/>
                </a:solidFill>
                <a:latin typeface="Roboto"/>
                <a:ea typeface="Roboto"/>
                <a:cs typeface="Roboto"/>
                <a:sym typeface="Roboto"/>
              </a:endParaRPr>
            </a:p>
          </p:txBody>
        </p:sp>
        <p:sp>
          <p:nvSpPr>
            <p:cNvPr id="341" name="Google Shape;341;p52"/>
            <p:cNvSpPr/>
            <p:nvPr/>
          </p:nvSpPr>
          <p:spPr>
            <a:xfrm>
              <a:off x="4127437" y="2323747"/>
              <a:ext cx="3403800" cy="642300"/>
            </a:xfrm>
            <a:prstGeom prst="rect">
              <a:avLst/>
            </a:prstGeom>
            <a:noFill/>
            <a:ln>
              <a:noFill/>
            </a:ln>
          </p:spPr>
          <p:txBody>
            <a:bodyPr spcFirstLastPara="1" wrap="square" lIns="68575" tIns="68575" rIns="68575" bIns="68575" anchor="ctr" anchorCtr="0">
              <a:noAutofit/>
            </a:bodyPr>
            <a:lstStyle/>
            <a:p>
              <a:pPr marL="342900" marR="0" lvl="0" indent="-254000" algn="l" rtl="0">
                <a:lnSpc>
                  <a:spcPct val="115000"/>
                </a:lnSpc>
                <a:spcBef>
                  <a:spcPts val="0"/>
                </a:spcBef>
                <a:spcAft>
                  <a:spcPts val="0"/>
                </a:spcAft>
                <a:buClr>
                  <a:schemeClr val="dk1"/>
                </a:buClr>
                <a:buSzPts val="1400"/>
                <a:buChar char="●"/>
              </a:pPr>
              <a:r>
                <a:rPr lang="en-GB" sz="1400" i="0" u="none" strike="noStrike" cap="none">
                  <a:solidFill>
                    <a:schemeClr val="dk1"/>
                  </a:solidFill>
                </a:rPr>
                <a:t>Evaluation plans</a:t>
              </a:r>
              <a:endParaRPr sz="1400" i="0" u="none" strike="noStrike" cap="none">
                <a:solidFill>
                  <a:schemeClr val="dk1"/>
                </a:solidFill>
              </a:endParaRPr>
            </a:p>
            <a:p>
              <a:pPr marL="342900" marR="0" lvl="0" indent="-254000" algn="l" rtl="0">
                <a:lnSpc>
                  <a:spcPct val="115000"/>
                </a:lnSpc>
                <a:spcBef>
                  <a:spcPts val="0"/>
                </a:spcBef>
                <a:spcAft>
                  <a:spcPts val="0"/>
                </a:spcAft>
                <a:buClr>
                  <a:schemeClr val="dk1"/>
                </a:buClr>
                <a:buSzPts val="1400"/>
                <a:buChar char="●"/>
              </a:pPr>
              <a:r>
                <a:rPr lang="en-GB" sz="1400" i="0" u="none" strike="noStrike" cap="none">
                  <a:solidFill>
                    <a:schemeClr val="dk1"/>
                  </a:solidFill>
                </a:rPr>
                <a:t>Access to evaluation specialists</a:t>
              </a:r>
              <a:endParaRPr sz="1400" i="0" u="none" strike="noStrike" cap="none">
                <a:solidFill>
                  <a:schemeClr val="dk1"/>
                </a:solidFill>
              </a:endParaRPr>
            </a:p>
          </p:txBody>
        </p:sp>
      </p:grpSp>
      <p:grpSp>
        <p:nvGrpSpPr>
          <p:cNvPr id="342" name="Google Shape;342;p52"/>
          <p:cNvGrpSpPr/>
          <p:nvPr/>
        </p:nvGrpSpPr>
        <p:grpSpPr>
          <a:xfrm>
            <a:off x="528375" y="1058130"/>
            <a:ext cx="7988319" cy="711775"/>
            <a:chOff x="2283025" y="2322568"/>
            <a:chExt cx="5267950" cy="643500"/>
          </a:xfrm>
        </p:grpSpPr>
        <p:sp>
          <p:nvSpPr>
            <p:cNvPr id="343" name="Google Shape;343;p52"/>
            <p:cNvSpPr/>
            <p:nvPr/>
          </p:nvSpPr>
          <p:spPr>
            <a:xfrm>
              <a:off x="3728375" y="2322568"/>
              <a:ext cx="3822600" cy="643500"/>
            </a:xfrm>
            <a:prstGeom prst="rect">
              <a:avLst/>
            </a:pr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4" name="Google Shape;344;p52"/>
            <p:cNvSpPr/>
            <p:nvPr/>
          </p:nvSpPr>
          <p:spPr>
            <a:xfrm flipH="1">
              <a:off x="2283025" y="2322575"/>
              <a:ext cx="1844400" cy="642600"/>
            </a:xfrm>
            <a:prstGeom prst="rect">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5" name="Google Shape;345;p52"/>
            <p:cNvSpPr/>
            <p:nvPr/>
          </p:nvSpPr>
          <p:spPr>
            <a:xfrm rot="-5400000">
              <a:off x="3261806" y="2174451"/>
              <a:ext cx="643358" cy="939598"/>
            </a:xfrm>
            <a:prstGeom prst="flowChartOffpageConnector">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6" name="Google Shape;346;p52"/>
            <p:cNvSpPr/>
            <p:nvPr/>
          </p:nvSpPr>
          <p:spPr>
            <a:xfrm>
              <a:off x="2342625" y="2399951"/>
              <a:ext cx="1940700" cy="4959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700">
                  <a:solidFill>
                    <a:srgbClr val="FFFFFF"/>
                  </a:solidFill>
                  <a:latin typeface="Roboto Medium"/>
                  <a:ea typeface="Roboto Medium"/>
                  <a:cs typeface="Roboto Medium"/>
                  <a:sym typeface="Roboto Medium"/>
                </a:rPr>
                <a:t>HM Treasury</a:t>
              </a:r>
              <a:r>
                <a:rPr lang="en-GB" sz="1700" b="0" i="0" u="none" strike="noStrike" cap="none">
                  <a:solidFill>
                    <a:srgbClr val="FFFFFF"/>
                  </a:solidFill>
                  <a:latin typeface="Roboto Medium"/>
                  <a:ea typeface="Roboto Medium"/>
                  <a:cs typeface="Roboto Medium"/>
                  <a:sym typeface="Roboto Medium"/>
                </a:rPr>
                <a:t>	</a:t>
              </a:r>
              <a:endParaRPr sz="1700" b="0" i="0" u="none" strike="noStrike" cap="none">
                <a:solidFill>
                  <a:srgbClr val="FFFFFF"/>
                </a:solidFill>
                <a:latin typeface="Roboto"/>
                <a:ea typeface="Roboto"/>
                <a:cs typeface="Roboto"/>
                <a:sym typeface="Roboto"/>
              </a:endParaRPr>
            </a:p>
          </p:txBody>
        </p:sp>
        <p:sp>
          <p:nvSpPr>
            <p:cNvPr id="347" name="Google Shape;347;p52"/>
            <p:cNvSpPr/>
            <p:nvPr/>
          </p:nvSpPr>
          <p:spPr>
            <a:xfrm>
              <a:off x="4127427" y="2323744"/>
              <a:ext cx="3231600" cy="642300"/>
            </a:xfrm>
            <a:prstGeom prst="rect">
              <a:avLst/>
            </a:prstGeom>
            <a:noFill/>
            <a:ln>
              <a:noFill/>
            </a:ln>
          </p:spPr>
          <p:txBody>
            <a:bodyPr spcFirstLastPara="1" wrap="square" lIns="68575" tIns="68575" rIns="68575" bIns="68575" anchor="ctr" anchorCtr="0">
              <a:noAutofit/>
            </a:bodyPr>
            <a:lstStyle/>
            <a:p>
              <a:pPr marL="342900" marR="0" lvl="0" indent="0" algn="l" rtl="0">
                <a:lnSpc>
                  <a:spcPct val="115000"/>
                </a:lnSpc>
                <a:spcBef>
                  <a:spcPts val="0"/>
                </a:spcBef>
                <a:spcAft>
                  <a:spcPts val="0"/>
                </a:spcAft>
                <a:buNone/>
              </a:pPr>
              <a:endParaRPr>
                <a:solidFill>
                  <a:srgbClr val="AC1145"/>
                </a:solidFill>
                <a:latin typeface="Roboto"/>
                <a:ea typeface="Roboto"/>
                <a:cs typeface="Roboto"/>
                <a:sym typeface="Roboto"/>
              </a:endParaRPr>
            </a:p>
            <a:p>
              <a:pPr marL="342900" marR="0" lvl="0" indent="-254000" algn="l" rtl="0">
                <a:lnSpc>
                  <a:spcPct val="115000"/>
                </a:lnSpc>
                <a:spcBef>
                  <a:spcPts val="0"/>
                </a:spcBef>
                <a:spcAft>
                  <a:spcPts val="0"/>
                </a:spcAft>
                <a:buClr>
                  <a:schemeClr val="dk1"/>
                </a:buClr>
                <a:buSzPts val="1400"/>
                <a:buChar char="●"/>
              </a:pPr>
              <a:r>
                <a:rPr lang="en-GB" sz="1400" i="0" u="none" strike="noStrike" cap="none">
                  <a:solidFill>
                    <a:schemeClr val="dk1"/>
                  </a:solidFill>
                </a:rPr>
                <a:t>Spending review </a:t>
              </a:r>
              <a:endParaRPr sz="1400">
                <a:solidFill>
                  <a:schemeClr val="dk1"/>
                </a:solidFill>
              </a:endParaRPr>
            </a:p>
            <a:p>
              <a:pPr marL="342900" marR="0" lvl="0" indent="-254000" algn="l" rtl="0">
                <a:lnSpc>
                  <a:spcPct val="115000"/>
                </a:lnSpc>
                <a:spcBef>
                  <a:spcPts val="0"/>
                </a:spcBef>
                <a:spcAft>
                  <a:spcPts val="0"/>
                </a:spcAft>
                <a:buClr>
                  <a:schemeClr val="dk1"/>
                </a:buClr>
                <a:buSzPts val="1400"/>
                <a:buChar char="●"/>
              </a:pPr>
              <a:r>
                <a:rPr lang="en-GB" sz="1400">
                  <a:solidFill>
                    <a:schemeClr val="dk1"/>
                  </a:solidFill>
                </a:rPr>
                <a:t>S</a:t>
              </a:r>
              <a:r>
                <a:rPr lang="en-GB" sz="1400" i="0" u="none" strike="noStrike" cap="none">
                  <a:solidFill>
                    <a:schemeClr val="dk1"/>
                  </a:solidFill>
                </a:rPr>
                <a:t>ettlement conditions </a:t>
              </a:r>
              <a:endParaRPr sz="1400" i="0" u="none" strike="noStrike" cap="none">
                <a:solidFill>
                  <a:schemeClr val="dk1"/>
                </a:solidFill>
              </a:endParaRPr>
            </a:p>
            <a:p>
              <a:pPr marL="0" marR="0" lvl="0" indent="0" algn="l" rtl="0">
                <a:lnSpc>
                  <a:spcPct val="115000"/>
                </a:lnSpc>
                <a:spcBef>
                  <a:spcPts val="0"/>
                </a:spcBef>
                <a:spcAft>
                  <a:spcPts val="0"/>
                </a:spcAft>
                <a:buNone/>
              </a:pPr>
              <a:endParaRPr sz="1400" b="0" i="0" u="none" strike="noStrike" cap="none">
                <a:solidFill>
                  <a:srgbClr val="AC1145"/>
                </a:solidFill>
                <a:latin typeface="Roboto"/>
                <a:ea typeface="Roboto"/>
                <a:cs typeface="Roboto"/>
                <a:sym typeface="Roboto"/>
              </a:endParaRPr>
            </a:p>
          </p:txBody>
        </p:sp>
      </p:grpSp>
      <p:sp>
        <p:nvSpPr>
          <p:cNvPr id="348" name="Google Shape;348;p52"/>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5</a:t>
            </a:fld>
            <a:endParaRPr/>
          </a:p>
        </p:txBody>
      </p:sp>
      <p:grpSp>
        <p:nvGrpSpPr>
          <p:cNvPr id="349" name="Google Shape;349;p52"/>
          <p:cNvGrpSpPr/>
          <p:nvPr/>
        </p:nvGrpSpPr>
        <p:grpSpPr>
          <a:xfrm>
            <a:off x="528369" y="3483700"/>
            <a:ext cx="7988386" cy="846795"/>
            <a:chOff x="2283025" y="2322558"/>
            <a:chExt cx="5267994" cy="643510"/>
          </a:xfrm>
        </p:grpSpPr>
        <p:sp>
          <p:nvSpPr>
            <p:cNvPr id="350" name="Google Shape;350;p52"/>
            <p:cNvSpPr/>
            <p:nvPr/>
          </p:nvSpPr>
          <p:spPr>
            <a:xfrm>
              <a:off x="3728375" y="2322568"/>
              <a:ext cx="3822600" cy="643500"/>
            </a:xfrm>
            <a:prstGeom prst="rect">
              <a:avLst/>
            </a:prstGeom>
            <a:solidFill>
              <a:srgbClr val="EEEEE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1" name="Google Shape;351;p52"/>
            <p:cNvSpPr/>
            <p:nvPr/>
          </p:nvSpPr>
          <p:spPr>
            <a:xfrm flipH="1">
              <a:off x="2283025" y="2322575"/>
              <a:ext cx="1844400" cy="642600"/>
            </a:xfrm>
            <a:prstGeom prst="rect">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2" name="Google Shape;352;p52"/>
            <p:cNvSpPr/>
            <p:nvPr/>
          </p:nvSpPr>
          <p:spPr>
            <a:xfrm rot="-5400000">
              <a:off x="3291198" y="2145046"/>
              <a:ext cx="643358" cy="998395"/>
            </a:xfrm>
            <a:prstGeom prst="flowChartOffpageConnector">
              <a:avLst/>
            </a:prstGeom>
            <a:solidFill>
              <a:srgbClr val="0070C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53" name="Google Shape;353;p52"/>
            <p:cNvSpPr/>
            <p:nvPr/>
          </p:nvSpPr>
          <p:spPr>
            <a:xfrm>
              <a:off x="2342625" y="2399951"/>
              <a:ext cx="1940700" cy="495900"/>
            </a:xfrm>
            <a:prstGeom prst="rect">
              <a:avLst/>
            </a:prstGeom>
            <a:noFill/>
            <a:ln>
              <a:noFill/>
            </a:ln>
          </p:spPr>
          <p:txBody>
            <a:bodyPr spcFirstLastPara="1" wrap="square" lIns="68575" tIns="68575" rIns="68575" bIns="6857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700">
                  <a:solidFill>
                    <a:srgbClr val="FFFFFF"/>
                  </a:solidFill>
                  <a:latin typeface="Roboto Medium"/>
                  <a:ea typeface="Roboto Medium"/>
                  <a:cs typeface="Roboto Medium"/>
                  <a:sym typeface="Roboto Medium"/>
                </a:rPr>
                <a:t>Culture change</a:t>
              </a:r>
              <a:endParaRPr sz="1700" b="0" i="0" u="none" strike="noStrike" cap="none">
                <a:solidFill>
                  <a:srgbClr val="FFFFFF"/>
                </a:solidFill>
                <a:latin typeface="Roboto"/>
                <a:ea typeface="Roboto"/>
                <a:cs typeface="Roboto"/>
                <a:sym typeface="Roboto"/>
              </a:endParaRPr>
            </a:p>
          </p:txBody>
        </p:sp>
        <p:sp>
          <p:nvSpPr>
            <p:cNvPr id="354" name="Google Shape;354;p52"/>
            <p:cNvSpPr/>
            <p:nvPr/>
          </p:nvSpPr>
          <p:spPr>
            <a:xfrm>
              <a:off x="4127419" y="2322558"/>
              <a:ext cx="3423600" cy="642300"/>
            </a:xfrm>
            <a:prstGeom prst="rect">
              <a:avLst/>
            </a:prstGeom>
            <a:noFill/>
            <a:ln>
              <a:noFill/>
            </a:ln>
          </p:spPr>
          <p:txBody>
            <a:bodyPr spcFirstLastPara="1" wrap="square" lIns="68575" tIns="68575" rIns="68575" bIns="68575" anchor="ctr" anchorCtr="0">
              <a:noAutofit/>
            </a:bodyPr>
            <a:lstStyle/>
            <a:p>
              <a:pPr marL="342900" marR="0" lvl="0" indent="-254000" algn="l" rtl="0">
                <a:lnSpc>
                  <a:spcPct val="115000"/>
                </a:lnSpc>
                <a:spcBef>
                  <a:spcPts val="0"/>
                </a:spcBef>
                <a:spcAft>
                  <a:spcPts val="0"/>
                </a:spcAft>
                <a:buClr>
                  <a:schemeClr val="dk1"/>
                </a:buClr>
                <a:buSzPts val="1400"/>
                <a:buChar char="●"/>
              </a:pPr>
              <a:r>
                <a:rPr lang="en-GB">
                  <a:solidFill>
                    <a:schemeClr val="dk1"/>
                  </a:solidFill>
                </a:rPr>
                <a:t>Governance and process changes</a:t>
              </a:r>
              <a:endParaRPr>
                <a:solidFill>
                  <a:schemeClr val="dk1"/>
                </a:solidFill>
              </a:endParaRPr>
            </a:p>
            <a:p>
              <a:pPr marL="342900" marR="0" lvl="0" indent="-254000" algn="l" rtl="0">
                <a:lnSpc>
                  <a:spcPct val="115000"/>
                </a:lnSpc>
                <a:spcBef>
                  <a:spcPts val="0"/>
                </a:spcBef>
                <a:spcAft>
                  <a:spcPts val="0"/>
                </a:spcAft>
                <a:buClr>
                  <a:schemeClr val="dk1"/>
                </a:buClr>
                <a:buSzPts val="1400"/>
                <a:buChar char="●"/>
              </a:pPr>
              <a:r>
                <a:rPr lang="en-GB">
                  <a:solidFill>
                    <a:schemeClr val="dk1"/>
                  </a:solidFill>
                </a:rPr>
                <a:t>Capacity building</a:t>
              </a:r>
              <a:endParaRPr sz="1400" i="0" u="none" strike="noStrike" cap="none">
                <a:solidFill>
                  <a:schemeClr val="dk1"/>
                </a:solidFill>
              </a:endParaRPr>
            </a:p>
          </p:txBody>
        </p:sp>
      </p:grpSp>
      <p:sp>
        <p:nvSpPr>
          <p:cNvPr id="355" name="Google Shape;355;p52"/>
          <p:cNvSpPr txBox="1"/>
          <p:nvPr/>
        </p:nvSpPr>
        <p:spPr>
          <a:xfrm>
            <a:off x="528375" y="943600"/>
            <a:ext cx="4755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p>
        </p:txBody>
      </p:sp>
      <p:pic>
        <p:nvPicPr>
          <p:cNvPr id="356" name="Google Shape;356;p52"/>
          <p:cNvPicPr preferRelativeResize="0"/>
          <p:nvPr/>
        </p:nvPicPr>
        <p:blipFill>
          <a:blip r:embed="rId3">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body" idx="1"/>
          </p:nvPr>
        </p:nvSpPr>
        <p:spPr>
          <a:xfrm>
            <a:off x="540000" y="1204200"/>
            <a:ext cx="7987800" cy="32634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GB" b="1"/>
              <a:t>Take slide from CBE w figures on</a:t>
            </a:r>
            <a:endParaRPr b="1"/>
          </a:p>
        </p:txBody>
      </p:sp>
      <p:sp>
        <p:nvSpPr>
          <p:cNvPr id="362" name="Google Shape;362;p53"/>
          <p:cNvSpPr txBox="1">
            <a:spLocks noGrp="1"/>
          </p:cNvSpPr>
          <p:nvPr>
            <p:ph type="title"/>
          </p:nvPr>
        </p:nvSpPr>
        <p:spPr>
          <a:xfrm>
            <a:off x="540000" y="355155"/>
            <a:ext cx="7988400" cy="415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sz="2500">
                <a:solidFill>
                  <a:schemeClr val="accent2"/>
                </a:solidFill>
              </a:rPr>
              <a:t>Evaluation &amp; Trial Advice Panel (ETAP)</a:t>
            </a:r>
            <a:endParaRPr sz="2500">
              <a:solidFill>
                <a:schemeClr val="accent2"/>
              </a:solidFill>
            </a:endParaRPr>
          </a:p>
        </p:txBody>
      </p:sp>
      <p:sp>
        <p:nvSpPr>
          <p:cNvPr id="363" name="Google Shape;363;p53"/>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6</a:t>
            </a:fld>
            <a:endParaRPr/>
          </a:p>
        </p:txBody>
      </p:sp>
      <p:grpSp>
        <p:nvGrpSpPr>
          <p:cNvPr id="364" name="Google Shape;364;p53"/>
          <p:cNvGrpSpPr/>
          <p:nvPr/>
        </p:nvGrpSpPr>
        <p:grpSpPr>
          <a:xfrm>
            <a:off x="540075" y="1182375"/>
            <a:ext cx="4692000" cy="1137900"/>
            <a:chOff x="752250" y="1062550"/>
            <a:chExt cx="4692000" cy="1137900"/>
          </a:xfrm>
        </p:grpSpPr>
        <p:sp>
          <p:nvSpPr>
            <p:cNvPr id="365" name="Google Shape;365;p53"/>
            <p:cNvSpPr/>
            <p:nvPr/>
          </p:nvSpPr>
          <p:spPr>
            <a:xfrm>
              <a:off x="752250" y="1062550"/>
              <a:ext cx="4692000" cy="1137900"/>
            </a:xfrm>
            <a:prstGeom prst="roundRect">
              <a:avLst>
                <a:gd name="adj" fmla="val 16667"/>
              </a:avLst>
            </a:prstGeom>
            <a:solidFill>
              <a:srgbClr val="005ABB"/>
            </a:solidFill>
            <a:ln w="9525" cap="flat" cmpd="sng">
              <a:solidFill>
                <a:srgbClr val="005ABB"/>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r>
                <a:rPr lang="en-GB" sz="2500" b="1">
                  <a:solidFill>
                    <a:srgbClr val="FFFFFF"/>
                  </a:solidFill>
                </a:rPr>
                <a:t>65 PANEL MEMBERS</a:t>
              </a:r>
              <a:endParaRPr sz="2500" b="1">
                <a:solidFill>
                  <a:srgbClr val="FFFFFF"/>
                </a:solidFill>
              </a:endParaRPr>
            </a:p>
          </p:txBody>
        </p:sp>
        <p:pic>
          <p:nvPicPr>
            <p:cNvPr id="366" name="Google Shape;366;p53"/>
            <p:cNvPicPr preferRelativeResize="0"/>
            <p:nvPr/>
          </p:nvPicPr>
          <p:blipFill>
            <a:blip r:embed="rId3">
              <a:alphaModFix/>
            </a:blip>
            <a:stretch>
              <a:fillRect/>
            </a:stretch>
          </p:blipFill>
          <p:spPr>
            <a:xfrm>
              <a:off x="869100" y="1081488"/>
              <a:ext cx="1100022" cy="1100022"/>
            </a:xfrm>
            <a:prstGeom prst="rect">
              <a:avLst/>
            </a:prstGeom>
            <a:noFill/>
            <a:ln>
              <a:noFill/>
            </a:ln>
          </p:spPr>
        </p:pic>
      </p:grpSp>
      <p:grpSp>
        <p:nvGrpSpPr>
          <p:cNvPr id="367" name="Google Shape;367;p53"/>
          <p:cNvGrpSpPr/>
          <p:nvPr/>
        </p:nvGrpSpPr>
        <p:grpSpPr>
          <a:xfrm>
            <a:off x="540063" y="1182375"/>
            <a:ext cx="7988275" cy="3162600"/>
            <a:chOff x="540125" y="1354050"/>
            <a:chExt cx="7988275" cy="3162600"/>
          </a:xfrm>
        </p:grpSpPr>
        <p:sp>
          <p:nvSpPr>
            <p:cNvPr id="368" name="Google Shape;368;p53"/>
            <p:cNvSpPr/>
            <p:nvPr/>
          </p:nvSpPr>
          <p:spPr>
            <a:xfrm>
              <a:off x="5369400" y="1354050"/>
              <a:ext cx="3159000" cy="3162600"/>
            </a:xfrm>
            <a:prstGeom prst="roundRect">
              <a:avLst>
                <a:gd name="adj" fmla="val 16667"/>
              </a:avLst>
            </a:prstGeom>
            <a:solidFill>
              <a:srgbClr val="027368"/>
            </a:solidFill>
            <a:ln w="9525" cap="flat" cmpd="sng">
              <a:solidFill>
                <a:srgbClr val="0273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700" b="1">
                  <a:solidFill>
                    <a:srgbClr val="FFFFFF"/>
                  </a:solidFill>
                </a:rPr>
                <a:t>Wide range of methodological expertise….</a:t>
              </a:r>
              <a:endParaRPr sz="1700" b="1">
                <a:solidFill>
                  <a:srgbClr val="FFFFFF"/>
                </a:solidFill>
              </a:endParaRPr>
            </a:p>
            <a:p>
              <a:pPr marL="0" lvl="0" indent="0" algn="l" rtl="0">
                <a:spcBef>
                  <a:spcPts val="0"/>
                </a:spcBef>
                <a:spcAft>
                  <a:spcPts val="0"/>
                </a:spcAft>
                <a:buNone/>
              </a:pPr>
              <a:endParaRPr sz="1500" b="1">
                <a:solidFill>
                  <a:srgbClr val="FFFFFF"/>
                </a:solidFill>
              </a:endParaRPr>
            </a:p>
            <a:p>
              <a:pPr marL="0" lvl="0" indent="0" algn="r" rtl="0">
                <a:spcBef>
                  <a:spcPts val="0"/>
                </a:spcBef>
                <a:spcAft>
                  <a:spcPts val="0"/>
                </a:spcAft>
                <a:buClr>
                  <a:srgbClr val="000000"/>
                </a:buClr>
                <a:buSzPts val="1100"/>
                <a:buFont typeface="Arial"/>
                <a:buNone/>
              </a:pPr>
              <a:r>
                <a:rPr lang="en-GB" sz="1500" b="1">
                  <a:solidFill>
                    <a:srgbClr val="FFFFFF"/>
                  </a:solidFill>
                </a:rPr>
                <a:t>EXPERIMENTAL</a:t>
              </a:r>
              <a:endParaRPr sz="1500" b="1">
                <a:solidFill>
                  <a:srgbClr val="FFFFFF"/>
                </a:solidFill>
              </a:endParaRPr>
            </a:p>
            <a:p>
              <a:pPr marL="0" lvl="0" indent="0" algn="r" rtl="0">
                <a:spcBef>
                  <a:spcPts val="0"/>
                </a:spcBef>
                <a:spcAft>
                  <a:spcPts val="0"/>
                </a:spcAft>
                <a:buClr>
                  <a:srgbClr val="000000"/>
                </a:buClr>
                <a:buSzPts val="1100"/>
                <a:buFont typeface="Arial"/>
                <a:buNone/>
              </a:pPr>
              <a:r>
                <a:rPr lang="en-GB" sz="1500" b="1">
                  <a:solidFill>
                    <a:srgbClr val="FFFFFF"/>
                  </a:solidFill>
                </a:rPr>
                <a:t>QUASI-EXPERIMENTAL</a:t>
              </a:r>
              <a:endParaRPr sz="1500" b="1">
                <a:solidFill>
                  <a:srgbClr val="FFFFFF"/>
                </a:solidFill>
              </a:endParaRPr>
            </a:p>
            <a:p>
              <a:pPr marL="0" lvl="0" indent="0" algn="r" rtl="0">
                <a:spcBef>
                  <a:spcPts val="0"/>
                </a:spcBef>
                <a:spcAft>
                  <a:spcPts val="0"/>
                </a:spcAft>
                <a:buClr>
                  <a:srgbClr val="000000"/>
                </a:buClr>
                <a:buSzPts val="1100"/>
                <a:buFont typeface="Arial"/>
                <a:buNone/>
              </a:pPr>
              <a:r>
                <a:rPr lang="en-GB" sz="1500" b="1">
                  <a:solidFill>
                    <a:srgbClr val="FFFFFF"/>
                  </a:solidFill>
                </a:rPr>
                <a:t>THEORY-BASED</a:t>
              </a:r>
              <a:endParaRPr sz="1500" b="1">
                <a:solidFill>
                  <a:srgbClr val="FFFFFF"/>
                </a:solidFill>
              </a:endParaRPr>
            </a:p>
            <a:p>
              <a:pPr marL="0" lvl="0" indent="0" algn="r" rtl="0">
                <a:spcBef>
                  <a:spcPts val="0"/>
                </a:spcBef>
                <a:spcAft>
                  <a:spcPts val="0"/>
                </a:spcAft>
                <a:buClr>
                  <a:srgbClr val="000000"/>
                </a:buClr>
                <a:buSzPts val="1100"/>
                <a:buFont typeface="Arial"/>
                <a:buNone/>
              </a:pPr>
              <a:r>
                <a:rPr lang="en-GB" sz="1500" b="1">
                  <a:solidFill>
                    <a:srgbClr val="FFFFFF"/>
                  </a:solidFill>
                </a:rPr>
                <a:t>ECONOMIC</a:t>
              </a:r>
              <a:endParaRPr sz="1500" b="1">
                <a:solidFill>
                  <a:srgbClr val="FFFFFF"/>
                </a:solidFill>
              </a:endParaRPr>
            </a:p>
            <a:p>
              <a:pPr marL="0" lvl="0" indent="0" algn="l" rtl="0">
                <a:spcBef>
                  <a:spcPts val="0"/>
                </a:spcBef>
                <a:spcAft>
                  <a:spcPts val="0"/>
                </a:spcAft>
                <a:buNone/>
              </a:pPr>
              <a:endParaRPr>
                <a:solidFill>
                  <a:srgbClr val="FFFFFF"/>
                </a:solidFill>
              </a:endParaRPr>
            </a:p>
          </p:txBody>
        </p:sp>
        <p:pic>
          <p:nvPicPr>
            <p:cNvPr id="369" name="Google Shape;369;p53"/>
            <p:cNvPicPr preferRelativeResize="0"/>
            <p:nvPr/>
          </p:nvPicPr>
          <p:blipFill rotWithShape="1">
            <a:blip r:embed="rId4">
              <a:alphaModFix/>
            </a:blip>
            <a:srcRect t="-12815" r="-12815"/>
            <a:stretch/>
          </p:blipFill>
          <p:spPr>
            <a:xfrm>
              <a:off x="5719272" y="3288475"/>
              <a:ext cx="1037599" cy="1037600"/>
            </a:xfrm>
            <a:prstGeom prst="rect">
              <a:avLst/>
            </a:prstGeom>
            <a:noFill/>
            <a:ln>
              <a:noFill/>
            </a:ln>
          </p:spPr>
        </p:pic>
        <p:sp>
          <p:nvSpPr>
            <p:cNvPr id="370" name="Google Shape;370;p53"/>
            <p:cNvSpPr/>
            <p:nvPr/>
          </p:nvSpPr>
          <p:spPr>
            <a:xfrm>
              <a:off x="540125" y="2604600"/>
              <a:ext cx="4692000" cy="1911900"/>
            </a:xfrm>
            <a:prstGeom prst="roundRect">
              <a:avLst>
                <a:gd name="adj" fmla="val 16667"/>
              </a:avLst>
            </a:prstGeom>
            <a:solidFill>
              <a:srgbClr val="57BAB7"/>
            </a:solidFill>
            <a:ln w="9525" cap="flat" cmpd="sng">
              <a:solidFill>
                <a:srgbClr val="57BA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500" b="1">
                  <a:solidFill>
                    <a:srgbClr val="FFFFFF"/>
                  </a:solidFill>
                </a:rPr>
                <a:t>23 FROM ACADEMIA</a:t>
              </a:r>
              <a:endParaRPr sz="1500" b="1">
                <a:solidFill>
                  <a:srgbClr val="FFFFFF"/>
                </a:solidFill>
              </a:endParaRPr>
            </a:p>
            <a:p>
              <a:pPr marL="0" lvl="0" indent="0" algn="l" rtl="0">
                <a:spcBef>
                  <a:spcPts val="0"/>
                </a:spcBef>
                <a:spcAft>
                  <a:spcPts val="0"/>
                </a:spcAft>
                <a:buNone/>
              </a:pPr>
              <a:endParaRPr sz="1500" b="1">
                <a:solidFill>
                  <a:srgbClr val="FFFFFF"/>
                </a:solidFill>
              </a:endParaRPr>
            </a:p>
            <a:p>
              <a:pPr marL="0" lvl="0" indent="0" algn="l" rtl="0">
                <a:spcBef>
                  <a:spcPts val="0"/>
                </a:spcBef>
                <a:spcAft>
                  <a:spcPts val="0"/>
                </a:spcAft>
                <a:buNone/>
              </a:pPr>
              <a:r>
                <a:rPr lang="en-GB" sz="1500" b="1">
                  <a:solidFill>
                    <a:srgbClr val="FFFFFF"/>
                  </a:solidFill>
                </a:rPr>
                <a:t>23 FROM RESEARCH INDUSTRY</a:t>
              </a:r>
              <a:endParaRPr sz="1500" b="1">
                <a:solidFill>
                  <a:srgbClr val="FFFFFF"/>
                </a:solidFill>
              </a:endParaRPr>
            </a:p>
            <a:p>
              <a:pPr marL="0" lvl="0" indent="0" algn="l" rtl="0">
                <a:spcBef>
                  <a:spcPts val="0"/>
                </a:spcBef>
                <a:spcAft>
                  <a:spcPts val="0"/>
                </a:spcAft>
                <a:buNone/>
              </a:pPr>
              <a:endParaRPr sz="1500" b="1">
                <a:solidFill>
                  <a:srgbClr val="FFFFFF"/>
                </a:solidFill>
              </a:endParaRPr>
            </a:p>
            <a:p>
              <a:pPr marL="0" lvl="0" indent="0" algn="l" rtl="0">
                <a:spcBef>
                  <a:spcPts val="0"/>
                </a:spcBef>
                <a:spcAft>
                  <a:spcPts val="0"/>
                </a:spcAft>
                <a:buNone/>
              </a:pPr>
              <a:r>
                <a:rPr lang="en-GB" sz="1500" b="1">
                  <a:solidFill>
                    <a:srgbClr val="FFFFFF"/>
                  </a:solidFill>
                </a:rPr>
                <a:t>13 FROM GOVERNMENT</a:t>
              </a:r>
              <a:endParaRPr sz="1500" b="1">
                <a:solidFill>
                  <a:srgbClr val="FFFFFF"/>
                </a:solidFill>
              </a:endParaRPr>
            </a:p>
            <a:p>
              <a:pPr marL="0" lvl="0" indent="0" algn="l" rtl="0">
                <a:spcBef>
                  <a:spcPts val="0"/>
                </a:spcBef>
                <a:spcAft>
                  <a:spcPts val="0"/>
                </a:spcAft>
                <a:buNone/>
              </a:pPr>
              <a:r>
                <a:rPr lang="en-GB" sz="1500" b="1">
                  <a:solidFill>
                    <a:srgbClr val="FFFFFF"/>
                  </a:solidFill>
                </a:rPr>
                <a:t> </a:t>
              </a:r>
              <a:endParaRPr sz="1500" b="1">
                <a:solidFill>
                  <a:srgbClr val="FFFFFF"/>
                </a:solidFill>
              </a:endParaRPr>
            </a:p>
            <a:p>
              <a:pPr marL="0" lvl="0" indent="0" algn="l" rtl="0">
                <a:spcBef>
                  <a:spcPts val="0"/>
                </a:spcBef>
                <a:spcAft>
                  <a:spcPts val="0"/>
                </a:spcAft>
                <a:buNone/>
              </a:pPr>
              <a:r>
                <a:rPr lang="en-GB" sz="1500" b="1">
                  <a:solidFill>
                    <a:srgbClr val="FFFFFF"/>
                  </a:solidFill>
                </a:rPr>
                <a:t>6   FROM WHAT WORKS </a:t>
              </a:r>
              <a:endParaRPr sz="1500" b="1">
                <a:solidFill>
                  <a:srgbClr val="FFFFFF"/>
                </a:solidFill>
              </a:endParaRPr>
            </a:p>
            <a:p>
              <a:pPr marL="0" lvl="0" indent="0" algn="l" rtl="0">
                <a:spcBef>
                  <a:spcPts val="0"/>
                </a:spcBef>
                <a:spcAft>
                  <a:spcPts val="0"/>
                </a:spcAft>
                <a:buNone/>
              </a:pPr>
              <a:r>
                <a:rPr lang="en-GB" sz="1500" b="1">
                  <a:solidFill>
                    <a:srgbClr val="FFFFFF"/>
                  </a:solidFill>
                </a:rPr>
                <a:t>     CENTRES</a:t>
              </a:r>
              <a:endParaRPr sz="1500" b="1">
                <a:solidFill>
                  <a:srgbClr val="FFFFFF"/>
                </a:solidFill>
              </a:endParaRPr>
            </a:p>
          </p:txBody>
        </p:sp>
        <p:pic>
          <p:nvPicPr>
            <p:cNvPr id="371" name="Google Shape;371;p53"/>
            <p:cNvPicPr preferRelativeResize="0"/>
            <p:nvPr/>
          </p:nvPicPr>
          <p:blipFill rotWithShape="1">
            <a:blip r:embed="rId5">
              <a:alphaModFix/>
            </a:blip>
            <a:srcRect r="6331" b="6533"/>
            <a:stretch/>
          </p:blipFill>
          <p:spPr>
            <a:xfrm>
              <a:off x="3522675" y="2934575"/>
              <a:ext cx="1567727" cy="1251948"/>
            </a:xfrm>
            <a:prstGeom prst="rect">
              <a:avLst/>
            </a:prstGeom>
            <a:noFill/>
            <a:ln>
              <a:noFill/>
            </a:ln>
          </p:spPr>
        </p:pic>
      </p:grpSp>
      <p:pic>
        <p:nvPicPr>
          <p:cNvPr id="372" name="Google Shape;372;p53"/>
          <p:cNvPicPr preferRelativeResize="0"/>
          <p:nvPr/>
        </p:nvPicPr>
        <p:blipFill>
          <a:blip r:embed="rId6">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4"/>
          <p:cNvSpPr txBox="1">
            <a:spLocks noGrp="1"/>
          </p:cNvSpPr>
          <p:nvPr>
            <p:ph type="body" idx="1"/>
          </p:nvPr>
        </p:nvSpPr>
        <p:spPr>
          <a:xfrm>
            <a:off x="540001" y="1204200"/>
            <a:ext cx="3829500" cy="3263400"/>
          </a:xfrm>
          <a:prstGeom prst="rect">
            <a:avLst/>
          </a:prstGeom>
        </p:spPr>
        <p:txBody>
          <a:bodyPr spcFirstLastPara="1" wrap="square" lIns="0" tIns="0" rIns="0" bIns="0" anchor="t" anchorCtr="0">
            <a:noAutofit/>
          </a:bodyPr>
          <a:lstStyle/>
          <a:p>
            <a:pPr marL="457200" lvl="0" indent="-330200" algn="l" rtl="0">
              <a:lnSpc>
                <a:spcPct val="115000"/>
              </a:lnSpc>
              <a:spcBef>
                <a:spcPts val="0"/>
              </a:spcBef>
              <a:spcAft>
                <a:spcPts val="0"/>
              </a:spcAft>
              <a:buClr>
                <a:srgbClr val="000000"/>
              </a:buClr>
              <a:buSzPts val="1600"/>
              <a:buChar char="➔"/>
            </a:pPr>
            <a:r>
              <a:rPr lang="en-GB" sz="1600">
                <a:solidFill>
                  <a:srgbClr val="000000"/>
                </a:solidFill>
                <a:highlight>
                  <a:srgbClr val="FFFFFF"/>
                </a:highlight>
              </a:rPr>
              <a:t>The </a:t>
            </a:r>
            <a:r>
              <a:rPr lang="en-GB" sz="1600" u="sng">
                <a:solidFill>
                  <a:schemeClr val="hlink"/>
                </a:solidFill>
                <a:highlight>
                  <a:srgbClr val="FFFFFF"/>
                </a:highlight>
                <a:hlinkClick r:id="rId3"/>
              </a:rPr>
              <a:t>Evaluation Registry</a:t>
            </a:r>
            <a:r>
              <a:rPr lang="en-GB" sz="1600">
                <a:solidFill>
                  <a:srgbClr val="000000"/>
                </a:solidFill>
                <a:highlight>
                  <a:srgbClr val="FFFFFF"/>
                </a:highlight>
              </a:rPr>
              <a:t> is the new home for all Government evaluations. </a:t>
            </a:r>
            <a:endParaRPr sz="1600">
              <a:solidFill>
                <a:srgbClr val="000000"/>
              </a:solidFill>
              <a:highlight>
                <a:srgbClr val="FFFFFF"/>
              </a:highlight>
            </a:endParaRPr>
          </a:p>
          <a:p>
            <a:pPr marL="457200" lvl="0" indent="-330200" algn="l" rtl="0">
              <a:lnSpc>
                <a:spcPct val="115000"/>
              </a:lnSpc>
              <a:spcBef>
                <a:spcPts val="0"/>
              </a:spcBef>
              <a:spcAft>
                <a:spcPts val="0"/>
              </a:spcAft>
              <a:buClr>
                <a:srgbClr val="000000"/>
              </a:buClr>
              <a:buSzPts val="1600"/>
              <a:buChar char="➔"/>
            </a:pPr>
            <a:r>
              <a:rPr lang="en-GB" sz="1600">
                <a:solidFill>
                  <a:srgbClr val="000000"/>
                </a:solidFill>
                <a:highlight>
                  <a:srgbClr val="FFFFFF"/>
                </a:highlight>
              </a:rPr>
              <a:t>It is a website where all Government evaluations (planned, ongoing or complete) should be registered. </a:t>
            </a:r>
            <a:endParaRPr sz="1600">
              <a:solidFill>
                <a:srgbClr val="000000"/>
              </a:solidFill>
              <a:highlight>
                <a:srgbClr val="FFFFFF"/>
              </a:highlight>
            </a:endParaRPr>
          </a:p>
          <a:p>
            <a:pPr marL="457200" lvl="0" indent="-330200" algn="l" rtl="0">
              <a:lnSpc>
                <a:spcPct val="115000"/>
              </a:lnSpc>
              <a:spcBef>
                <a:spcPts val="0"/>
              </a:spcBef>
              <a:spcAft>
                <a:spcPts val="0"/>
              </a:spcAft>
              <a:buClr>
                <a:srgbClr val="000000"/>
              </a:buClr>
              <a:buSzPts val="1600"/>
              <a:buChar char="➔"/>
            </a:pPr>
            <a:r>
              <a:rPr lang="en-GB" sz="1600">
                <a:solidFill>
                  <a:srgbClr val="000000"/>
                </a:solidFill>
                <a:highlight>
                  <a:srgbClr val="FFFFFF"/>
                </a:highlight>
              </a:rPr>
              <a:t>Evaluations entered on the Registry can be searched and browsed by users to learn from previous evaluation findings and plan new research.</a:t>
            </a:r>
            <a:endParaRPr sz="1600">
              <a:solidFill>
                <a:srgbClr val="000000"/>
              </a:solidFill>
            </a:endParaRPr>
          </a:p>
          <a:p>
            <a:pPr marL="0" lvl="0" indent="0" algn="l" rtl="0">
              <a:spcBef>
                <a:spcPts val="500"/>
              </a:spcBef>
              <a:spcAft>
                <a:spcPts val="0"/>
              </a:spcAft>
              <a:buNone/>
            </a:pPr>
            <a:endParaRPr sz="1400"/>
          </a:p>
        </p:txBody>
      </p:sp>
      <p:sp>
        <p:nvSpPr>
          <p:cNvPr id="378" name="Google Shape;378;p54"/>
          <p:cNvSpPr txBox="1">
            <a:spLocks noGrp="1"/>
          </p:cNvSpPr>
          <p:nvPr>
            <p:ph type="sldNum" idx="12"/>
          </p:nvPr>
        </p:nvSpPr>
        <p:spPr>
          <a:xfrm>
            <a:off x="8398417" y="4773830"/>
            <a:ext cx="633900" cy="273900"/>
          </a:xfrm>
          <a:prstGeom prst="rect">
            <a:avLst/>
          </a:prstGeom>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7</a:t>
            </a:fld>
            <a:endParaRPr/>
          </a:p>
        </p:txBody>
      </p:sp>
      <p:sp>
        <p:nvSpPr>
          <p:cNvPr id="379" name="Google Shape;379;p54"/>
          <p:cNvSpPr txBox="1">
            <a:spLocks noGrp="1"/>
          </p:cNvSpPr>
          <p:nvPr>
            <p:ph type="title"/>
          </p:nvPr>
        </p:nvSpPr>
        <p:spPr>
          <a:xfrm>
            <a:off x="540000" y="355155"/>
            <a:ext cx="7988400" cy="4152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GB" sz="2500" dirty="0">
                <a:solidFill>
                  <a:schemeClr val="accent2"/>
                </a:solidFill>
              </a:rPr>
              <a:t>The Evaluation Registry</a:t>
            </a:r>
            <a:endParaRPr sz="2500" dirty="0">
              <a:solidFill>
                <a:schemeClr val="accent2"/>
              </a:solidFill>
            </a:endParaRPr>
          </a:p>
        </p:txBody>
      </p:sp>
      <p:pic>
        <p:nvPicPr>
          <p:cNvPr id="380" name="Google Shape;380;p54"/>
          <p:cNvPicPr preferRelativeResize="0"/>
          <p:nvPr/>
        </p:nvPicPr>
        <p:blipFill>
          <a:blip r:embed="rId4">
            <a:alphaModFix/>
          </a:blip>
          <a:stretch>
            <a:fillRect/>
          </a:stretch>
        </p:blipFill>
        <p:spPr>
          <a:xfrm>
            <a:off x="4521901" y="922755"/>
            <a:ext cx="4469699" cy="3482416"/>
          </a:xfrm>
          <a:prstGeom prst="rect">
            <a:avLst/>
          </a:prstGeom>
          <a:noFill/>
          <a:ln>
            <a:noFill/>
          </a:ln>
        </p:spPr>
      </p:pic>
      <p:sp>
        <p:nvSpPr>
          <p:cNvPr id="381" name="Google Shape;381;p54"/>
          <p:cNvSpPr/>
          <p:nvPr/>
        </p:nvSpPr>
        <p:spPr>
          <a:xfrm>
            <a:off x="4523675" y="930675"/>
            <a:ext cx="4469700" cy="3472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82" name="Google Shape;382;p54"/>
          <p:cNvPicPr preferRelativeResize="0"/>
          <p:nvPr/>
        </p:nvPicPr>
        <p:blipFill>
          <a:blip r:embed="rId5">
            <a:alphaModFix/>
          </a:blip>
          <a:stretch>
            <a:fillRect/>
          </a:stretch>
        </p:blipFill>
        <p:spPr>
          <a:xfrm>
            <a:off x="540000" y="4773832"/>
            <a:ext cx="2182656" cy="27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22bb257359e_1_50"/>
          <p:cNvSpPr txBox="1">
            <a:spLocks noGrp="1"/>
          </p:cNvSpPr>
          <p:nvPr>
            <p:ph type="body" idx="1"/>
          </p:nvPr>
        </p:nvSpPr>
        <p:spPr>
          <a:xfrm>
            <a:off x="549000" y="1032863"/>
            <a:ext cx="3663225" cy="3263400"/>
          </a:xfrm>
          <a:prstGeom prst="rect">
            <a:avLst/>
          </a:prstGeom>
          <a:noFill/>
          <a:ln>
            <a:noFill/>
          </a:ln>
        </p:spPr>
        <p:txBody>
          <a:bodyPr spcFirstLastPara="1" wrap="square" lIns="0" tIns="0" rIns="0" bIns="0" anchor="t" anchorCtr="0">
            <a:noAutofit/>
          </a:bodyPr>
          <a:lstStyle/>
          <a:p>
            <a:pPr marL="0" indent="0">
              <a:lnSpc>
                <a:spcPct val="150000"/>
              </a:lnSpc>
              <a:spcBef>
                <a:spcPts val="750"/>
              </a:spcBef>
              <a:buSzPts val="2200"/>
            </a:pPr>
            <a:r>
              <a:rPr lang="en-GB" sz="1050" b="1" dirty="0">
                <a:solidFill>
                  <a:schemeClr val="accent1"/>
                </a:solidFill>
              </a:rPr>
              <a:t>Module 1:</a:t>
            </a:r>
            <a:r>
              <a:rPr lang="en-GB" sz="1050" b="1" dirty="0"/>
              <a:t> </a:t>
            </a:r>
            <a:r>
              <a:rPr lang="en-GB" sz="1050" dirty="0"/>
              <a:t>Introduction to Evaluation</a:t>
            </a:r>
            <a:endParaRPr sz="1050" dirty="0"/>
          </a:p>
          <a:p>
            <a:pPr marL="0" indent="0">
              <a:lnSpc>
                <a:spcPct val="150000"/>
              </a:lnSpc>
              <a:spcBef>
                <a:spcPts val="750"/>
              </a:spcBef>
              <a:buSzPts val="2200"/>
            </a:pPr>
            <a:r>
              <a:rPr lang="en-GB" sz="1050" b="1" dirty="0">
                <a:solidFill>
                  <a:schemeClr val="accent1"/>
                </a:solidFill>
              </a:rPr>
              <a:t>Module 2</a:t>
            </a:r>
            <a:r>
              <a:rPr lang="en-GB" sz="1200" b="1" dirty="0">
                <a:solidFill>
                  <a:schemeClr val="accent1"/>
                </a:solidFill>
              </a:rPr>
              <a:t>:</a:t>
            </a:r>
            <a:r>
              <a:rPr lang="en-GB" sz="1200" b="1" i="1" dirty="0"/>
              <a:t> </a:t>
            </a:r>
            <a:r>
              <a:rPr lang="en-GB" sz="1050" dirty="0"/>
              <a:t>Developing a Theory of Change </a:t>
            </a:r>
            <a:endParaRPr sz="1050" dirty="0"/>
          </a:p>
          <a:p>
            <a:pPr marL="0" indent="0">
              <a:lnSpc>
                <a:spcPct val="150000"/>
              </a:lnSpc>
              <a:spcBef>
                <a:spcPts val="750"/>
              </a:spcBef>
              <a:buSzPts val="2200"/>
            </a:pPr>
            <a:r>
              <a:rPr lang="en-GB" sz="1050" b="1" dirty="0">
                <a:solidFill>
                  <a:schemeClr val="accent1"/>
                </a:solidFill>
              </a:rPr>
              <a:t>Module 3:</a:t>
            </a:r>
            <a:r>
              <a:rPr lang="en-GB" sz="1050" dirty="0"/>
              <a:t> Scoping an Evaluation</a:t>
            </a:r>
            <a:endParaRPr sz="1050" dirty="0"/>
          </a:p>
          <a:p>
            <a:pPr marL="0" indent="0">
              <a:lnSpc>
                <a:spcPct val="150000"/>
              </a:lnSpc>
              <a:spcBef>
                <a:spcPts val="750"/>
              </a:spcBef>
              <a:buSzPts val="2200"/>
            </a:pPr>
            <a:r>
              <a:rPr lang="en-GB" sz="1050" b="1" dirty="0">
                <a:solidFill>
                  <a:schemeClr val="accent1"/>
                </a:solidFill>
              </a:rPr>
              <a:t>Module 4:</a:t>
            </a:r>
            <a:r>
              <a:rPr lang="en-GB" sz="1050" dirty="0"/>
              <a:t> Process Evaluation</a:t>
            </a:r>
            <a:endParaRPr sz="1050" dirty="0"/>
          </a:p>
          <a:p>
            <a:pPr marL="0" indent="0">
              <a:lnSpc>
                <a:spcPct val="150000"/>
              </a:lnSpc>
              <a:spcBef>
                <a:spcPts val="750"/>
              </a:spcBef>
              <a:buSzPts val="2200"/>
            </a:pPr>
            <a:r>
              <a:rPr lang="en-GB" sz="1050" b="1" dirty="0">
                <a:solidFill>
                  <a:schemeClr val="accent1"/>
                </a:solidFill>
              </a:rPr>
              <a:t>Module 5:</a:t>
            </a:r>
            <a:r>
              <a:rPr lang="en-GB" sz="1050" dirty="0"/>
              <a:t> Impact Evaluation - Experimental Designs</a:t>
            </a:r>
            <a:endParaRPr sz="1050" dirty="0"/>
          </a:p>
          <a:p>
            <a:pPr marL="0" indent="0">
              <a:lnSpc>
                <a:spcPct val="150000"/>
              </a:lnSpc>
              <a:spcBef>
                <a:spcPts val="750"/>
              </a:spcBef>
              <a:buSzPts val="2200"/>
            </a:pPr>
            <a:r>
              <a:rPr lang="en-GB" sz="1050" b="1" dirty="0">
                <a:solidFill>
                  <a:schemeClr val="accent1"/>
                </a:solidFill>
              </a:rPr>
              <a:t>Module 6:</a:t>
            </a:r>
            <a:r>
              <a:rPr lang="en-GB" sz="1050" dirty="0"/>
              <a:t> Impact Evaluation - Quasi-Experimental Designs</a:t>
            </a:r>
            <a:endParaRPr sz="1050" dirty="0"/>
          </a:p>
          <a:p>
            <a:pPr marL="0" indent="0">
              <a:lnSpc>
                <a:spcPct val="150000"/>
              </a:lnSpc>
              <a:spcBef>
                <a:spcPts val="750"/>
              </a:spcBef>
              <a:buSzPts val="2200"/>
            </a:pPr>
            <a:r>
              <a:rPr lang="en-GB" sz="1050" b="1" dirty="0">
                <a:solidFill>
                  <a:schemeClr val="accent1"/>
                </a:solidFill>
              </a:rPr>
              <a:t>Module 7:</a:t>
            </a:r>
            <a:r>
              <a:rPr lang="en-GB" sz="1050" dirty="0"/>
              <a:t> Impact Evaluation - Theory-Based Designs</a:t>
            </a:r>
            <a:endParaRPr sz="1050" dirty="0"/>
          </a:p>
          <a:p>
            <a:pPr marL="0" indent="0">
              <a:lnSpc>
                <a:spcPct val="150000"/>
              </a:lnSpc>
              <a:spcBef>
                <a:spcPts val="750"/>
              </a:spcBef>
              <a:buSzPts val="2200"/>
            </a:pPr>
            <a:r>
              <a:rPr lang="en-GB" sz="1050" b="1" dirty="0">
                <a:solidFill>
                  <a:schemeClr val="accent1"/>
                </a:solidFill>
              </a:rPr>
              <a:t>Module 8:</a:t>
            </a:r>
            <a:r>
              <a:rPr lang="en-GB" sz="1050" b="1" dirty="0"/>
              <a:t> </a:t>
            </a:r>
            <a:r>
              <a:rPr lang="en-GB" sz="1050" dirty="0"/>
              <a:t>Value for Money Evaluation </a:t>
            </a:r>
            <a:endParaRPr sz="1050" dirty="0"/>
          </a:p>
          <a:p>
            <a:pPr marL="0" indent="0">
              <a:lnSpc>
                <a:spcPct val="150000"/>
              </a:lnSpc>
              <a:spcBef>
                <a:spcPts val="750"/>
              </a:spcBef>
              <a:buSzPts val="2200"/>
            </a:pPr>
            <a:r>
              <a:rPr lang="en-GB" sz="1050" b="1" dirty="0">
                <a:solidFill>
                  <a:schemeClr val="accent1"/>
                </a:solidFill>
              </a:rPr>
              <a:t>Module 9:</a:t>
            </a:r>
            <a:r>
              <a:rPr lang="en-GB" sz="1050" dirty="0"/>
              <a:t> Planning and Managing an Evaluation</a:t>
            </a:r>
            <a:endParaRPr sz="1050" dirty="0"/>
          </a:p>
          <a:p>
            <a:pPr marL="0" indent="0">
              <a:lnSpc>
                <a:spcPct val="150000"/>
              </a:lnSpc>
              <a:spcBef>
                <a:spcPts val="750"/>
              </a:spcBef>
              <a:buSzPts val="2200"/>
            </a:pPr>
            <a:r>
              <a:rPr lang="en-GB" sz="1050" b="1" dirty="0">
                <a:solidFill>
                  <a:schemeClr val="accent1"/>
                </a:solidFill>
              </a:rPr>
              <a:t>Module 10:</a:t>
            </a:r>
            <a:r>
              <a:rPr lang="en-GB" sz="1050" dirty="0"/>
              <a:t> Communicating Evidence and Decision Making</a:t>
            </a:r>
            <a:endParaRPr sz="1050" dirty="0"/>
          </a:p>
          <a:p>
            <a:pPr marL="0" indent="0">
              <a:lnSpc>
                <a:spcPct val="150000"/>
              </a:lnSpc>
              <a:spcBef>
                <a:spcPts val="450"/>
              </a:spcBef>
              <a:buSzPts val="2200"/>
            </a:pPr>
            <a:endParaRPr sz="1050" dirty="0"/>
          </a:p>
          <a:p>
            <a:pPr marL="0" indent="0">
              <a:lnSpc>
                <a:spcPct val="150000"/>
              </a:lnSpc>
              <a:spcBef>
                <a:spcPts val="450"/>
              </a:spcBef>
              <a:buSzPts val="2200"/>
            </a:pPr>
            <a:endParaRPr sz="1050" dirty="0"/>
          </a:p>
        </p:txBody>
      </p:sp>
      <p:sp>
        <p:nvSpPr>
          <p:cNvPr id="66" name="Google Shape;66;g22bb257359e_1_50"/>
          <p:cNvSpPr txBox="1">
            <a:spLocks noGrp="1"/>
          </p:cNvSpPr>
          <p:nvPr>
            <p:ph type="sldNum" idx="12"/>
          </p:nvPr>
        </p:nvSpPr>
        <p:spPr>
          <a:xfrm>
            <a:off x="8398417" y="4773830"/>
            <a:ext cx="633825" cy="273825"/>
          </a:xfrm>
          <a:prstGeom prst="rect">
            <a:avLst/>
          </a:prstGeom>
          <a:noFill/>
          <a:ln>
            <a:noFill/>
          </a:ln>
        </p:spPr>
        <p:txBody>
          <a:bodyPr spcFirstLastPara="1" wrap="square" lIns="0" tIns="0" rIns="0" bIns="0" anchor="ctr" anchorCtr="0">
            <a:noAutofit/>
          </a:bodyPr>
          <a:lstStyle/>
          <a:p>
            <a:pPr>
              <a:buSzPts val="1600"/>
            </a:pPr>
            <a:fld id="{00000000-1234-1234-1234-123412341234}" type="slidenum">
              <a:rPr lang="en-GB"/>
              <a:pPr>
                <a:buSzPts val="1600"/>
              </a:pPr>
              <a:t>8</a:t>
            </a:fld>
            <a:endParaRPr/>
          </a:p>
        </p:txBody>
      </p:sp>
      <p:sp>
        <p:nvSpPr>
          <p:cNvPr id="67" name="Google Shape;67;g22bb257359e_1_50"/>
          <p:cNvSpPr txBox="1">
            <a:spLocks noGrp="1"/>
          </p:cNvSpPr>
          <p:nvPr>
            <p:ph type="title"/>
          </p:nvPr>
        </p:nvSpPr>
        <p:spPr>
          <a:xfrm>
            <a:off x="540000" y="355155"/>
            <a:ext cx="7988400" cy="415125"/>
          </a:xfrm>
          <a:prstGeom prst="rect">
            <a:avLst/>
          </a:prstGeom>
          <a:noFill/>
          <a:ln>
            <a:noFill/>
          </a:ln>
        </p:spPr>
        <p:txBody>
          <a:bodyPr spcFirstLastPara="1" wrap="square" lIns="0" tIns="0" rIns="0" bIns="0" anchor="b" anchorCtr="0">
            <a:normAutofit/>
          </a:bodyPr>
          <a:lstStyle/>
          <a:p>
            <a:pPr>
              <a:buSzPts val="1800"/>
            </a:pPr>
            <a:r>
              <a:rPr lang="en-GB" sz="2500" dirty="0">
                <a:solidFill>
                  <a:schemeClr val="accent2"/>
                </a:solidFill>
              </a:rPr>
              <a:t>ETF Evaluation Academy</a:t>
            </a:r>
            <a:endParaRPr sz="2500" dirty="0">
              <a:solidFill>
                <a:schemeClr val="accent2"/>
              </a:solidFill>
            </a:endParaRPr>
          </a:p>
        </p:txBody>
      </p:sp>
      <p:sp>
        <p:nvSpPr>
          <p:cNvPr id="68" name="Google Shape;68;g22bb257359e_1_50"/>
          <p:cNvSpPr txBox="1"/>
          <p:nvPr/>
        </p:nvSpPr>
        <p:spPr>
          <a:xfrm>
            <a:off x="4253813" y="1032863"/>
            <a:ext cx="4313925" cy="1147215"/>
          </a:xfrm>
          <a:prstGeom prst="rect">
            <a:avLst/>
          </a:prstGeom>
          <a:noFill/>
          <a:ln>
            <a:noFill/>
          </a:ln>
        </p:spPr>
        <p:txBody>
          <a:bodyPr spcFirstLastPara="1" wrap="square" lIns="68569" tIns="68569" rIns="68569" bIns="68569" anchor="t" anchorCtr="0">
            <a:spAutoFit/>
          </a:bodyPr>
          <a:lstStyle/>
          <a:p>
            <a:pPr algn="ctr">
              <a:lnSpc>
                <a:spcPct val="115000"/>
              </a:lnSpc>
              <a:buSzPts val="1900"/>
            </a:pPr>
            <a:r>
              <a:rPr lang="en-GB" sz="1425" i="1" dirty="0">
                <a:solidFill>
                  <a:schemeClr val="dk1"/>
                </a:solidFill>
              </a:rPr>
              <a:t>The Evaluation Academy </a:t>
            </a:r>
            <a:r>
              <a:rPr lang="en-GB" sz="1425" i="1" dirty="0">
                <a:solidFill>
                  <a:srgbClr val="1D1C1D"/>
                </a:solidFill>
              </a:rPr>
              <a:t>upskills analysts across HMG departments in key evaluation methodologies and evaluation management techniques and will result in better and more evaluation across HMG. </a:t>
            </a:r>
            <a:endParaRPr sz="1425" dirty="0">
              <a:solidFill>
                <a:schemeClr val="dk1"/>
              </a:solidFill>
            </a:endParaRPr>
          </a:p>
        </p:txBody>
      </p:sp>
      <p:sp>
        <p:nvSpPr>
          <p:cNvPr id="69" name="Google Shape;69;g22bb257359e_1_50"/>
          <p:cNvSpPr/>
          <p:nvPr/>
        </p:nvSpPr>
        <p:spPr>
          <a:xfrm>
            <a:off x="4605150" y="2410088"/>
            <a:ext cx="1633500" cy="579825"/>
          </a:xfrm>
          <a:prstGeom prst="roundRect">
            <a:avLst>
              <a:gd name="adj" fmla="val 16667"/>
            </a:avLst>
          </a:prstGeom>
          <a:solidFill>
            <a:srgbClr val="DDF1F1"/>
          </a:solidFill>
          <a:ln>
            <a:noFill/>
          </a:ln>
        </p:spPr>
        <p:txBody>
          <a:bodyPr spcFirstLastPara="1" wrap="square" lIns="68569" tIns="68569" rIns="68569" bIns="68569" anchor="ctr" anchorCtr="0">
            <a:noAutofit/>
          </a:bodyPr>
          <a:lstStyle/>
          <a:p>
            <a:pPr algn="ctr">
              <a:buSzPts val="1900"/>
            </a:pPr>
            <a:r>
              <a:rPr lang="en-GB" sz="1425"/>
              <a:t>Create a common language.</a:t>
            </a:r>
            <a:endParaRPr sz="1425"/>
          </a:p>
        </p:txBody>
      </p:sp>
      <p:sp>
        <p:nvSpPr>
          <p:cNvPr id="70" name="Google Shape;70;g22bb257359e_1_50"/>
          <p:cNvSpPr/>
          <p:nvPr/>
        </p:nvSpPr>
        <p:spPr>
          <a:xfrm>
            <a:off x="6583350" y="2410088"/>
            <a:ext cx="1633500" cy="579825"/>
          </a:xfrm>
          <a:prstGeom prst="roundRect">
            <a:avLst>
              <a:gd name="adj" fmla="val 16667"/>
            </a:avLst>
          </a:prstGeom>
          <a:solidFill>
            <a:srgbClr val="DDF1F1"/>
          </a:solidFill>
          <a:ln>
            <a:noFill/>
          </a:ln>
        </p:spPr>
        <p:txBody>
          <a:bodyPr spcFirstLastPara="1" wrap="square" lIns="68569" tIns="68569" rIns="68569" bIns="68569" anchor="ctr" anchorCtr="0">
            <a:noAutofit/>
          </a:bodyPr>
          <a:lstStyle/>
          <a:p>
            <a:pPr algn="ctr">
              <a:buSzPts val="1900"/>
            </a:pPr>
            <a:r>
              <a:rPr lang="en-GB" sz="1425"/>
              <a:t>Build a common </a:t>
            </a:r>
            <a:r>
              <a:rPr lang="en-GB" sz="142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understanding</a:t>
            </a:r>
            <a:r>
              <a:rPr lang="en-GB" sz="1425"/>
              <a:t>.</a:t>
            </a:r>
            <a:endParaRPr sz="1425"/>
          </a:p>
        </p:txBody>
      </p:sp>
      <p:sp>
        <p:nvSpPr>
          <p:cNvPr id="71" name="Google Shape;71;g22bb257359e_1_50"/>
          <p:cNvSpPr/>
          <p:nvPr/>
        </p:nvSpPr>
        <p:spPr>
          <a:xfrm>
            <a:off x="4605150" y="4076888"/>
            <a:ext cx="3611700" cy="347625"/>
          </a:xfrm>
          <a:prstGeom prst="roundRect">
            <a:avLst>
              <a:gd name="adj" fmla="val 16667"/>
            </a:avLst>
          </a:prstGeom>
          <a:solidFill>
            <a:schemeClr val="accent4"/>
          </a:solidFill>
          <a:ln w="9525" cap="flat" cmpd="sng">
            <a:solidFill>
              <a:schemeClr val="accent4"/>
            </a:solidFill>
            <a:prstDash val="solid"/>
            <a:round/>
            <a:headEnd type="none" w="sm" len="sm"/>
            <a:tailEnd type="none" w="sm" len="sm"/>
          </a:ln>
        </p:spPr>
        <p:txBody>
          <a:bodyPr spcFirstLastPara="1" wrap="square" lIns="68569" tIns="68569" rIns="68569" bIns="68569" anchor="ctr" anchorCtr="0">
            <a:noAutofit/>
          </a:bodyPr>
          <a:lstStyle/>
          <a:p>
            <a:pPr algn="ctr">
              <a:buSzPts val="1900"/>
            </a:pPr>
            <a:r>
              <a:rPr lang="en-GB" sz="1425">
                <a:solidFill>
                  <a:schemeClr val="lt1"/>
                </a:solidFill>
              </a:rPr>
              <a:t>We achieve c</a:t>
            </a:r>
            <a:r>
              <a:rPr lang="en-GB" sz="1425">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ollective</a:t>
            </a:r>
            <a:r>
              <a:rPr lang="en-GB" sz="1425">
                <a:solidFill>
                  <a:schemeClr val="lt1"/>
                </a:solidFill>
              </a:rPr>
              <a:t> efficacy.</a:t>
            </a:r>
            <a:endParaRPr sz="1425">
              <a:solidFill>
                <a:schemeClr val="lt1"/>
              </a:solidFill>
            </a:endParaRPr>
          </a:p>
        </p:txBody>
      </p:sp>
      <p:cxnSp>
        <p:nvCxnSpPr>
          <p:cNvPr id="72" name="Google Shape;72;g22bb257359e_1_50"/>
          <p:cNvCxnSpPr>
            <a:stCxn id="69" idx="2"/>
            <a:endCxn id="73" idx="0"/>
          </p:cNvCxnSpPr>
          <p:nvPr/>
        </p:nvCxnSpPr>
        <p:spPr>
          <a:xfrm rot="-5400000" flipH="1">
            <a:off x="5747813" y="2664000"/>
            <a:ext cx="337275" cy="989100"/>
          </a:xfrm>
          <a:prstGeom prst="curvedConnector3">
            <a:avLst>
              <a:gd name="adj1" fmla="val 50008"/>
            </a:avLst>
          </a:prstGeom>
          <a:noFill/>
          <a:ln w="19050" cap="flat" cmpd="sng">
            <a:solidFill>
              <a:schemeClr val="dk2"/>
            </a:solidFill>
            <a:prstDash val="solid"/>
            <a:round/>
            <a:headEnd type="none" w="sm" len="sm"/>
            <a:tailEnd type="stealth" w="med" len="med"/>
          </a:ln>
        </p:spPr>
      </p:cxnSp>
      <p:cxnSp>
        <p:nvCxnSpPr>
          <p:cNvPr id="74" name="Google Shape;74;g22bb257359e_1_50"/>
          <p:cNvCxnSpPr>
            <a:stCxn id="70" idx="2"/>
            <a:endCxn id="73" idx="0"/>
          </p:cNvCxnSpPr>
          <p:nvPr/>
        </p:nvCxnSpPr>
        <p:spPr>
          <a:xfrm rot="5400000">
            <a:off x="6736913" y="2664000"/>
            <a:ext cx="337275" cy="989100"/>
          </a:xfrm>
          <a:prstGeom prst="curvedConnector3">
            <a:avLst>
              <a:gd name="adj1" fmla="val 50008"/>
            </a:avLst>
          </a:prstGeom>
          <a:noFill/>
          <a:ln w="19050" cap="flat" cmpd="sng">
            <a:solidFill>
              <a:schemeClr val="dk2"/>
            </a:solidFill>
            <a:prstDash val="solid"/>
            <a:round/>
            <a:headEnd type="none" w="sm" len="sm"/>
            <a:tailEnd type="stealth" w="med" len="med"/>
          </a:ln>
        </p:spPr>
      </p:cxnSp>
      <p:cxnSp>
        <p:nvCxnSpPr>
          <p:cNvPr id="75" name="Google Shape;75;g22bb257359e_1_50"/>
          <p:cNvCxnSpPr>
            <a:stCxn id="73" idx="2"/>
            <a:endCxn id="71" idx="0"/>
          </p:cNvCxnSpPr>
          <p:nvPr/>
        </p:nvCxnSpPr>
        <p:spPr>
          <a:xfrm rot="-5400000" flipH="1">
            <a:off x="6270825" y="3936319"/>
            <a:ext cx="280800" cy="450"/>
          </a:xfrm>
          <a:prstGeom prst="curvedConnector3">
            <a:avLst>
              <a:gd name="adj1" fmla="val 49990"/>
            </a:avLst>
          </a:prstGeom>
          <a:noFill/>
          <a:ln w="19050" cap="flat" cmpd="sng">
            <a:solidFill>
              <a:schemeClr val="dk2"/>
            </a:solidFill>
            <a:prstDash val="solid"/>
            <a:round/>
            <a:headEnd type="none" w="sm" len="sm"/>
            <a:tailEnd type="stealth" w="med" len="med"/>
          </a:ln>
        </p:spPr>
      </p:cxnSp>
      <p:sp>
        <p:nvSpPr>
          <p:cNvPr id="73" name="Google Shape;73;g22bb257359e_1_50"/>
          <p:cNvSpPr/>
          <p:nvPr/>
        </p:nvSpPr>
        <p:spPr>
          <a:xfrm>
            <a:off x="4605150" y="3327244"/>
            <a:ext cx="3611700" cy="468900"/>
          </a:xfrm>
          <a:prstGeom prst="roundRect">
            <a:avLst>
              <a:gd name="adj" fmla="val 16667"/>
            </a:avLst>
          </a:prstGeom>
          <a:solidFill>
            <a:srgbClr val="BAE3E2"/>
          </a:solidFill>
          <a:ln>
            <a:noFill/>
          </a:ln>
        </p:spPr>
        <p:txBody>
          <a:bodyPr spcFirstLastPara="1" wrap="square" lIns="68569" tIns="68569" rIns="68569" bIns="68569" anchor="ctr" anchorCtr="0">
            <a:noAutofit/>
          </a:bodyPr>
          <a:lstStyle/>
          <a:p>
            <a:pPr algn="ctr">
              <a:buClr>
                <a:schemeClr val="dk1"/>
              </a:buClr>
              <a:buSzPts val="1100"/>
            </a:pPr>
            <a:r>
              <a:rPr lang="en-GB" sz="1425">
                <a:solidFill>
                  <a:schemeClr val="dk1"/>
                </a:solidFill>
              </a:rPr>
              <a:t>By doing this we will raise the floor, raise awareness, and raise </a:t>
            </a:r>
            <a:r>
              <a:rPr lang="en-GB" sz="1425">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confidence</a:t>
            </a:r>
            <a:r>
              <a:rPr lang="en-GB" sz="1425">
                <a:solidFill>
                  <a:schemeClr val="dk1"/>
                </a:solidFill>
              </a:rPr>
              <a:t>.</a:t>
            </a:r>
            <a:endParaRPr sz="1425">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7"/>
          <p:cNvSpPr txBox="1">
            <a:spLocks noGrp="1"/>
          </p:cNvSpPr>
          <p:nvPr>
            <p:ph type="body" idx="1"/>
          </p:nvPr>
        </p:nvSpPr>
        <p:spPr>
          <a:xfrm>
            <a:off x="207466" y="1636157"/>
            <a:ext cx="2573127" cy="46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GB" sz="1200" dirty="0"/>
              <a:t>F</a:t>
            </a:r>
            <a:r>
              <a:rPr lang="en-GB" sz="1200" dirty="0">
                <a:solidFill>
                  <a:schemeClr val="dk1"/>
                </a:solidFill>
              </a:rPr>
              <a:t>ocus on </a:t>
            </a:r>
            <a:r>
              <a:rPr lang="en-GB" sz="1200" b="1" dirty="0">
                <a:solidFill>
                  <a:schemeClr val="accent1"/>
                </a:solidFill>
              </a:rPr>
              <a:t>higher education</a:t>
            </a:r>
            <a:endParaRPr sz="1200" dirty="0">
              <a:solidFill>
                <a:schemeClr val="accent1"/>
              </a:solidFill>
            </a:endParaRPr>
          </a:p>
          <a:p>
            <a:pPr marL="0" lvl="0" indent="0" algn="l" rtl="0">
              <a:lnSpc>
                <a:spcPct val="100000"/>
              </a:lnSpc>
              <a:spcBef>
                <a:spcPts val="500"/>
              </a:spcBef>
              <a:spcAft>
                <a:spcPts val="0"/>
              </a:spcAft>
              <a:buSzPts val="1700"/>
              <a:buNone/>
            </a:pPr>
            <a:endParaRPr sz="1200" dirty="0"/>
          </a:p>
          <a:p>
            <a:pPr marL="0" lvl="0" indent="0" algn="l" rtl="0">
              <a:lnSpc>
                <a:spcPct val="100000"/>
              </a:lnSpc>
              <a:spcBef>
                <a:spcPts val="500"/>
              </a:spcBef>
              <a:spcAft>
                <a:spcPts val="0"/>
              </a:spcAft>
              <a:buSzPts val="1700"/>
              <a:buNone/>
            </a:pPr>
            <a:endParaRPr sz="1200" dirty="0"/>
          </a:p>
        </p:txBody>
      </p:sp>
      <p:pic>
        <p:nvPicPr>
          <p:cNvPr id="27" name="Google Shape;411;p56" descr="Image result for national institute of health and care excellence">
            <a:extLst>
              <a:ext uri="{FF2B5EF4-FFF2-40B4-BE49-F238E27FC236}">
                <a16:creationId xmlns:a16="http://schemas.microsoft.com/office/drawing/2014/main" id="{8578845D-B9ED-418A-8577-970C3973E650}"/>
              </a:ext>
            </a:extLst>
          </p:cNvPr>
          <p:cNvPicPr/>
          <p:nvPr/>
        </p:nvPicPr>
        <p:blipFill rotWithShape="1">
          <a:blip r:embed="rId3">
            <a:alphaModFix/>
          </a:blip>
          <a:srcRect/>
          <a:stretch/>
        </p:blipFill>
        <p:spPr>
          <a:xfrm>
            <a:off x="83579" y="4041173"/>
            <a:ext cx="2477261" cy="637031"/>
          </a:xfrm>
          <a:prstGeom prst="rect">
            <a:avLst/>
          </a:prstGeom>
          <a:noFill/>
          <a:ln>
            <a:noFill/>
          </a:ln>
        </p:spPr>
      </p:pic>
      <p:sp>
        <p:nvSpPr>
          <p:cNvPr id="422" name="Google Shape;422;p57"/>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GB"/>
              <a:t>9</a:t>
            </a:fld>
            <a:endParaRPr dirty="0"/>
          </a:p>
        </p:txBody>
      </p:sp>
      <p:sp>
        <p:nvSpPr>
          <p:cNvPr id="423" name="Google Shape;423;p57"/>
          <p:cNvSpPr txBox="1">
            <a:spLocks noGrp="1"/>
          </p:cNvSpPr>
          <p:nvPr>
            <p:ph type="title"/>
          </p:nvPr>
        </p:nvSpPr>
        <p:spPr>
          <a:xfrm>
            <a:off x="576275" y="364250"/>
            <a:ext cx="8274300" cy="415200"/>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SzPts val="1556"/>
              <a:buNone/>
            </a:pPr>
            <a:r>
              <a:rPr lang="en-GB" sz="2500" dirty="0">
                <a:solidFill>
                  <a:schemeClr val="accent2"/>
                </a:solidFill>
              </a:rPr>
              <a:t>What Works Network</a:t>
            </a:r>
            <a:endParaRPr sz="2500" dirty="0">
              <a:solidFill>
                <a:schemeClr val="accent2"/>
              </a:solidFill>
            </a:endParaRPr>
          </a:p>
        </p:txBody>
      </p:sp>
      <p:pic>
        <p:nvPicPr>
          <p:cNvPr id="424" name="Google Shape;424;p57"/>
          <p:cNvPicPr preferRelativeResize="0"/>
          <p:nvPr/>
        </p:nvPicPr>
        <p:blipFill rotWithShape="1">
          <a:blip r:embed="rId4">
            <a:alphaModFix/>
          </a:blip>
          <a:srcRect/>
          <a:stretch/>
        </p:blipFill>
        <p:spPr>
          <a:xfrm>
            <a:off x="540000" y="4773832"/>
            <a:ext cx="2182656" cy="273900"/>
          </a:xfrm>
          <a:prstGeom prst="rect">
            <a:avLst/>
          </a:prstGeom>
          <a:noFill/>
          <a:ln>
            <a:noFill/>
          </a:ln>
        </p:spPr>
      </p:pic>
      <p:sp>
        <p:nvSpPr>
          <p:cNvPr id="425" name="Google Shape;425;p57"/>
          <p:cNvSpPr txBox="1">
            <a:spLocks noGrp="1"/>
          </p:cNvSpPr>
          <p:nvPr>
            <p:ph type="body" idx="1"/>
          </p:nvPr>
        </p:nvSpPr>
        <p:spPr>
          <a:xfrm>
            <a:off x="2199321" y="1812337"/>
            <a:ext cx="2814709" cy="32813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500"/>
              </a:spcBef>
              <a:spcAft>
                <a:spcPts val="0"/>
              </a:spcAft>
              <a:buSzPts val="1700"/>
              <a:buNone/>
            </a:pPr>
            <a:r>
              <a:rPr lang="en-GB" sz="1200" dirty="0">
                <a:solidFill>
                  <a:schemeClr val="dk1"/>
                </a:solidFill>
              </a:rPr>
              <a:t>Focus on </a:t>
            </a:r>
            <a:r>
              <a:rPr lang="en-GB" sz="1200" b="1" dirty="0">
                <a:solidFill>
                  <a:schemeClr val="accent1"/>
                </a:solidFill>
              </a:rPr>
              <a:t>inequalities in ageing.</a:t>
            </a:r>
          </a:p>
        </p:txBody>
      </p:sp>
      <p:sp>
        <p:nvSpPr>
          <p:cNvPr id="426" name="Google Shape;426;p57"/>
          <p:cNvSpPr txBox="1">
            <a:spLocks noGrp="1"/>
          </p:cNvSpPr>
          <p:nvPr>
            <p:ph type="body" idx="1"/>
          </p:nvPr>
        </p:nvSpPr>
        <p:spPr>
          <a:xfrm>
            <a:off x="2199321" y="3551219"/>
            <a:ext cx="2477261" cy="59474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500"/>
              </a:spcBef>
              <a:spcAft>
                <a:spcPts val="0"/>
              </a:spcAft>
              <a:buSzPts val="1700"/>
              <a:buNone/>
            </a:pPr>
            <a:r>
              <a:rPr lang="en-GB" sz="1200" dirty="0">
                <a:solidFill>
                  <a:schemeClr val="dk1"/>
                </a:solidFill>
              </a:rPr>
              <a:t>Supports </a:t>
            </a:r>
            <a:r>
              <a:rPr lang="en-GB" sz="1200" b="1" dirty="0">
                <a:solidFill>
                  <a:schemeClr val="accent1"/>
                </a:solidFill>
              </a:rPr>
              <a:t>policy decisions in Wales</a:t>
            </a:r>
            <a:endParaRPr sz="1200" b="1" dirty="0">
              <a:solidFill>
                <a:schemeClr val="accent1"/>
              </a:solidFill>
            </a:endParaRPr>
          </a:p>
        </p:txBody>
      </p:sp>
      <p:sp>
        <p:nvSpPr>
          <p:cNvPr id="427" name="Google Shape;427;p57"/>
          <p:cNvSpPr txBox="1">
            <a:spLocks noGrp="1"/>
          </p:cNvSpPr>
          <p:nvPr>
            <p:ph type="body" idx="1"/>
          </p:nvPr>
        </p:nvSpPr>
        <p:spPr>
          <a:xfrm>
            <a:off x="6089385" y="1787361"/>
            <a:ext cx="2814709" cy="63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GB" sz="1200" dirty="0">
                <a:solidFill>
                  <a:schemeClr val="dk1"/>
                </a:solidFill>
              </a:rPr>
              <a:t>Focus on</a:t>
            </a:r>
            <a:r>
              <a:rPr lang="en-GB" sz="1200" dirty="0">
                <a:solidFill>
                  <a:schemeClr val="accent1"/>
                </a:solidFill>
              </a:rPr>
              <a:t> </a:t>
            </a:r>
            <a:r>
              <a:rPr lang="en-GB" sz="1200" b="1" dirty="0">
                <a:solidFill>
                  <a:schemeClr val="accent1"/>
                </a:solidFill>
              </a:rPr>
              <a:t>financial wellbeing</a:t>
            </a:r>
            <a:endParaRPr sz="1200" b="1" dirty="0">
              <a:solidFill>
                <a:schemeClr val="accent1"/>
              </a:solidFill>
            </a:endParaRPr>
          </a:p>
        </p:txBody>
      </p:sp>
      <p:pic>
        <p:nvPicPr>
          <p:cNvPr id="428" name="Google Shape;428;p57"/>
          <p:cNvPicPr preferRelativeResize="0"/>
          <p:nvPr/>
        </p:nvPicPr>
        <p:blipFill rotWithShape="1">
          <a:blip r:embed="rId5">
            <a:alphaModFix/>
          </a:blip>
          <a:srcRect r="48030"/>
          <a:stretch/>
        </p:blipFill>
        <p:spPr>
          <a:xfrm>
            <a:off x="431154" y="914511"/>
            <a:ext cx="1362906" cy="739784"/>
          </a:xfrm>
          <a:prstGeom prst="rect">
            <a:avLst/>
          </a:prstGeom>
          <a:noFill/>
          <a:ln>
            <a:noFill/>
          </a:ln>
        </p:spPr>
      </p:pic>
      <p:pic>
        <p:nvPicPr>
          <p:cNvPr id="429" name="Google Shape;429;p57"/>
          <p:cNvPicPr preferRelativeResize="0"/>
          <p:nvPr/>
        </p:nvPicPr>
        <p:blipFill rotWithShape="1">
          <a:blip r:embed="rId6">
            <a:alphaModFix/>
          </a:blip>
          <a:srcRect/>
          <a:stretch/>
        </p:blipFill>
        <p:spPr>
          <a:xfrm>
            <a:off x="2635925" y="1212214"/>
            <a:ext cx="1479471" cy="605950"/>
          </a:xfrm>
          <a:prstGeom prst="rect">
            <a:avLst/>
          </a:prstGeom>
          <a:noFill/>
          <a:ln>
            <a:noFill/>
          </a:ln>
        </p:spPr>
      </p:pic>
      <p:pic>
        <p:nvPicPr>
          <p:cNvPr id="430" name="Google Shape;430;p57" descr="Image result for wales centre for public policy"/>
          <p:cNvPicPr preferRelativeResize="0"/>
          <p:nvPr/>
        </p:nvPicPr>
        <p:blipFill rotWithShape="1">
          <a:blip r:embed="rId7">
            <a:alphaModFix/>
          </a:blip>
          <a:srcRect l="7471" t="33108" r="7429" b="36407"/>
          <a:stretch/>
        </p:blipFill>
        <p:spPr>
          <a:xfrm>
            <a:off x="83579" y="3568895"/>
            <a:ext cx="2035153" cy="481441"/>
          </a:xfrm>
          <a:prstGeom prst="rect">
            <a:avLst/>
          </a:prstGeom>
          <a:noFill/>
          <a:ln>
            <a:noFill/>
          </a:ln>
        </p:spPr>
      </p:pic>
      <p:pic>
        <p:nvPicPr>
          <p:cNvPr id="431" name="Google Shape;431;p57" descr="logo">
            <a:hlinkClick r:id="rId8"/>
          </p:cNvPr>
          <p:cNvPicPr preferRelativeResize="0"/>
          <p:nvPr/>
        </p:nvPicPr>
        <p:blipFill rotWithShape="1">
          <a:blip r:embed="rId9">
            <a:alphaModFix/>
          </a:blip>
          <a:srcRect/>
          <a:stretch/>
        </p:blipFill>
        <p:spPr>
          <a:xfrm>
            <a:off x="4844858" y="1763561"/>
            <a:ext cx="1007269" cy="369690"/>
          </a:xfrm>
          <a:prstGeom prst="rect">
            <a:avLst/>
          </a:prstGeom>
          <a:noFill/>
          <a:ln>
            <a:noFill/>
          </a:ln>
        </p:spPr>
      </p:pic>
      <p:sp>
        <p:nvSpPr>
          <p:cNvPr id="432" name="Google Shape;432;p57"/>
          <p:cNvSpPr txBox="1"/>
          <p:nvPr/>
        </p:nvSpPr>
        <p:spPr>
          <a:xfrm>
            <a:off x="5996591" y="3979129"/>
            <a:ext cx="1272339" cy="705861"/>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1200" b="1" i="0" u="sng" strike="noStrike" cap="none" dirty="0">
                <a:solidFill>
                  <a:srgbClr val="000000"/>
                </a:solidFill>
                <a:latin typeface="Arial"/>
                <a:ea typeface="Arial"/>
                <a:cs typeface="Arial"/>
                <a:sym typeface="Arial"/>
              </a:rPr>
              <a:t>Centre Homelessness Impact</a:t>
            </a:r>
            <a:endParaRPr sz="1200" b="1" i="0" u="sng" strike="noStrike" cap="none" dirty="0">
              <a:solidFill>
                <a:srgbClr val="000000"/>
              </a:solidFill>
              <a:latin typeface="Arial"/>
              <a:ea typeface="Arial"/>
              <a:cs typeface="Arial"/>
              <a:sym typeface="Arial"/>
            </a:endParaRPr>
          </a:p>
        </p:txBody>
      </p:sp>
      <p:sp>
        <p:nvSpPr>
          <p:cNvPr id="434" name="Google Shape;434;p57"/>
          <p:cNvSpPr txBox="1">
            <a:spLocks noGrp="1"/>
          </p:cNvSpPr>
          <p:nvPr>
            <p:ph type="body" idx="1"/>
          </p:nvPr>
        </p:nvSpPr>
        <p:spPr>
          <a:xfrm>
            <a:off x="7268930" y="4186642"/>
            <a:ext cx="2245229" cy="33831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GB" sz="1200" dirty="0">
                <a:solidFill>
                  <a:schemeClr val="dk1"/>
                </a:solidFill>
              </a:rPr>
              <a:t>Focus on </a:t>
            </a:r>
            <a:r>
              <a:rPr lang="en-GB" sz="1200" b="1" dirty="0">
                <a:solidFill>
                  <a:schemeClr val="accent1"/>
                </a:solidFill>
              </a:rPr>
              <a:t>homelessness</a:t>
            </a:r>
            <a:endParaRPr sz="1200" b="1" dirty="0">
              <a:solidFill>
                <a:schemeClr val="accent1"/>
              </a:solidFill>
            </a:endParaRPr>
          </a:p>
          <a:p>
            <a:pPr marL="0" lvl="0" indent="0" algn="l" rtl="0">
              <a:lnSpc>
                <a:spcPct val="100000"/>
              </a:lnSpc>
              <a:spcBef>
                <a:spcPts val="600"/>
              </a:spcBef>
              <a:spcAft>
                <a:spcPts val="0"/>
              </a:spcAft>
              <a:buSzPts val="1700"/>
              <a:buNone/>
            </a:pPr>
            <a:endParaRPr sz="1100" dirty="0">
              <a:solidFill>
                <a:schemeClr val="dk1"/>
              </a:solidFill>
            </a:endParaRPr>
          </a:p>
        </p:txBody>
      </p:sp>
      <p:grpSp>
        <p:nvGrpSpPr>
          <p:cNvPr id="435" name="Google Shape;435;p57"/>
          <p:cNvGrpSpPr/>
          <p:nvPr/>
        </p:nvGrpSpPr>
        <p:grpSpPr>
          <a:xfrm>
            <a:off x="4771730" y="1094283"/>
            <a:ext cx="1253582" cy="465934"/>
            <a:chOff x="4667636" y="192101"/>
            <a:chExt cx="3094500" cy="999000"/>
          </a:xfrm>
        </p:grpSpPr>
        <p:sp>
          <p:nvSpPr>
            <p:cNvPr id="436" name="Google Shape;436;p57"/>
            <p:cNvSpPr/>
            <p:nvPr/>
          </p:nvSpPr>
          <p:spPr>
            <a:xfrm>
              <a:off x="4667636" y="192101"/>
              <a:ext cx="3094500" cy="999000"/>
            </a:xfrm>
            <a:prstGeom prst="roundRect">
              <a:avLst>
                <a:gd name="adj" fmla="val 16667"/>
              </a:avLst>
            </a:prstGeom>
            <a:solidFill>
              <a:srgbClr val="493E7A"/>
            </a:solidFill>
            <a:ln w="25400" cap="flat" cmpd="sng">
              <a:solidFill>
                <a:srgbClr val="493E7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7" name="Google Shape;437;p57" descr="Home">
              <a:hlinkClick r:id="rId10"/>
            </p:cNvPr>
            <p:cNvPicPr preferRelativeResize="0"/>
            <p:nvPr/>
          </p:nvPicPr>
          <p:blipFill rotWithShape="1">
            <a:blip r:embed="rId11">
              <a:alphaModFix/>
            </a:blip>
            <a:srcRect/>
            <a:stretch/>
          </p:blipFill>
          <p:spPr>
            <a:xfrm>
              <a:off x="4848154" y="225371"/>
              <a:ext cx="2733528" cy="930640"/>
            </a:xfrm>
            <a:prstGeom prst="rect">
              <a:avLst/>
            </a:prstGeom>
            <a:noFill/>
            <a:ln>
              <a:noFill/>
            </a:ln>
          </p:spPr>
        </p:pic>
      </p:grpSp>
      <p:sp>
        <p:nvSpPr>
          <p:cNvPr id="438" name="Google Shape;438;p57"/>
          <p:cNvSpPr txBox="1">
            <a:spLocks noGrp="1"/>
          </p:cNvSpPr>
          <p:nvPr>
            <p:ph type="body" idx="1"/>
          </p:nvPr>
        </p:nvSpPr>
        <p:spPr>
          <a:xfrm>
            <a:off x="6154060" y="1189917"/>
            <a:ext cx="2772000" cy="5415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600"/>
              </a:spcAft>
              <a:buSzPts val="1700"/>
              <a:buNone/>
            </a:pPr>
            <a:r>
              <a:rPr lang="en-GB" sz="1200" dirty="0"/>
              <a:t>F</a:t>
            </a:r>
            <a:r>
              <a:rPr lang="en-GB" sz="1200" dirty="0">
                <a:solidFill>
                  <a:schemeClr val="dk1"/>
                </a:solidFill>
              </a:rPr>
              <a:t>ocus on </a:t>
            </a:r>
            <a:r>
              <a:rPr lang="en-GB" sz="1200" b="1" dirty="0">
                <a:solidFill>
                  <a:schemeClr val="accent1"/>
                </a:solidFill>
              </a:rPr>
              <a:t>policing &amp; criminal justice</a:t>
            </a:r>
          </a:p>
        </p:txBody>
      </p:sp>
      <p:pic>
        <p:nvPicPr>
          <p:cNvPr id="20" name="Google Shape;399;p56">
            <a:extLst>
              <a:ext uri="{FF2B5EF4-FFF2-40B4-BE49-F238E27FC236}">
                <a16:creationId xmlns:a16="http://schemas.microsoft.com/office/drawing/2014/main" id="{F5FB5220-E894-4DC7-8758-1F7BE99F337E}"/>
              </a:ext>
            </a:extLst>
          </p:cNvPr>
          <p:cNvPicPr preferRelativeResize="0"/>
          <p:nvPr/>
        </p:nvPicPr>
        <p:blipFill rotWithShape="1">
          <a:blip r:embed="rId12">
            <a:alphaModFix/>
          </a:blip>
          <a:srcRect/>
          <a:stretch/>
        </p:blipFill>
        <p:spPr>
          <a:xfrm>
            <a:off x="7295378" y="161678"/>
            <a:ext cx="1272347" cy="602503"/>
          </a:xfrm>
          <a:prstGeom prst="rect">
            <a:avLst/>
          </a:prstGeom>
          <a:noFill/>
          <a:ln>
            <a:noFill/>
          </a:ln>
        </p:spPr>
      </p:pic>
      <p:pic>
        <p:nvPicPr>
          <p:cNvPr id="21" name="Google Shape;413;p56">
            <a:extLst>
              <a:ext uri="{FF2B5EF4-FFF2-40B4-BE49-F238E27FC236}">
                <a16:creationId xmlns:a16="http://schemas.microsoft.com/office/drawing/2014/main" id="{975B2CF6-B59E-4A36-8387-2285E330810F}"/>
              </a:ext>
            </a:extLst>
          </p:cNvPr>
          <p:cNvPicPr preferRelativeResize="0"/>
          <p:nvPr/>
        </p:nvPicPr>
        <p:blipFill rotWithShape="1">
          <a:blip r:embed="rId13">
            <a:alphaModFix/>
          </a:blip>
          <a:srcRect/>
          <a:stretch/>
        </p:blipFill>
        <p:spPr>
          <a:xfrm>
            <a:off x="70523" y="2176596"/>
            <a:ext cx="1630493" cy="739784"/>
          </a:xfrm>
          <a:prstGeom prst="rect">
            <a:avLst/>
          </a:prstGeom>
          <a:noFill/>
          <a:ln>
            <a:noFill/>
          </a:ln>
        </p:spPr>
      </p:pic>
      <p:pic>
        <p:nvPicPr>
          <p:cNvPr id="22" name="Google Shape;414;p56">
            <a:extLst>
              <a:ext uri="{FF2B5EF4-FFF2-40B4-BE49-F238E27FC236}">
                <a16:creationId xmlns:a16="http://schemas.microsoft.com/office/drawing/2014/main" id="{94096439-E95D-44BB-A041-F3DA08B4433A}"/>
              </a:ext>
            </a:extLst>
          </p:cNvPr>
          <p:cNvPicPr preferRelativeResize="0"/>
          <p:nvPr/>
        </p:nvPicPr>
        <p:blipFill rotWithShape="1">
          <a:blip r:embed="rId14">
            <a:alphaModFix/>
          </a:blip>
          <a:srcRect t="16757" r="75415" b="63422"/>
          <a:stretch/>
        </p:blipFill>
        <p:spPr>
          <a:xfrm>
            <a:off x="5358217" y="3331181"/>
            <a:ext cx="1657934" cy="546930"/>
          </a:xfrm>
          <a:prstGeom prst="rect">
            <a:avLst/>
          </a:prstGeom>
          <a:noFill/>
          <a:ln>
            <a:noFill/>
          </a:ln>
        </p:spPr>
      </p:pic>
      <p:pic>
        <p:nvPicPr>
          <p:cNvPr id="23" name="Google Shape;410;p56">
            <a:hlinkClick r:id="rId15"/>
            <a:extLst>
              <a:ext uri="{FF2B5EF4-FFF2-40B4-BE49-F238E27FC236}">
                <a16:creationId xmlns:a16="http://schemas.microsoft.com/office/drawing/2014/main" id="{EA7F1F10-6B99-47A9-9165-CD2045126F10}"/>
              </a:ext>
            </a:extLst>
          </p:cNvPr>
          <p:cNvPicPr/>
          <p:nvPr/>
        </p:nvPicPr>
        <p:blipFill rotWithShape="1">
          <a:blip r:embed="rId16">
            <a:alphaModFix/>
          </a:blip>
          <a:srcRect/>
          <a:stretch/>
        </p:blipFill>
        <p:spPr>
          <a:xfrm>
            <a:off x="203097" y="3105349"/>
            <a:ext cx="1274445" cy="239395"/>
          </a:xfrm>
          <a:prstGeom prst="rect">
            <a:avLst/>
          </a:prstGeom>
          <a:noFill/>
          <a:ln>
            <a:noFill/>
          </a:ln>
        </p:spPr>
      </p:pic>
      <p:pic>
        <p:nvPicPr>
          <p:cNvPr id="24" name="Google Shape;403;p56">
            <a:extLst>
              <a:ext uri="{FF2B5EF4-FFF2-40B4-BE49-F238E27FC236}">
                <a16:creationId xmlns:a16="http://schemas.microsoft.com/office/drawing/2014/main" id="{4A98FC16-7149-453C-A7E9-F81A9AC3F588}"/>
              </a:ext>
            </a:extLst>
          </p:cNvPr>
          <p:cNvPicPr/>
          <p:nvPr/>
        </p:nvPicPr>
        <p:blipFill rotWithShape="1">
          <a:blip r:embed="rId17">
            <a:alphaModFix/>
          </a:blip>
          <a:srcRect/>
          <a:stretch/>
        </p:blipFill>
        <p:spPr>
          <a:xfrm>
            <a:off x="3483696" y="2921212"/>
            <a:ext cx="1874520" cy="342900"/>
          </a:xfrm>
          <a:prstGeom prst="rect">
            <a:avLst/>
          </a:prstGeom>
          <a:noFill/>
          <a:ln>
            <a:noFill/>
          </a:ln>
        </p:spPr>
      </p:pic>
      <p:pic>
        <p:nvPicPr>
          <p:cNvPr id="25" name="Google Shape;402;p56">
            <a:extLst>
              <a:ext uri="{FF2B5EF4-FFF2-40B4-BE49-F238E27FC236}">
                <a16:creationId xmlns:a16="http://schemas.microsoft.com/office/drawing/2014/main" id="{C652C42E-1879-47F0-A508-2B8AD6D1FB72}"/>
              </a:ext>
            </a:extLst>
          </p:cNvPr>
          <p:cNvPicPr/>
          <p:nvPr/>
        </p:nvPicPr>
        <p:blipFill rotWithShape="1">
          <a:blip r:embed="rId18">
            <a:alphaModFix/>
          </a:blip>
          <a:srcRect/>
          <a:stretch/>
        </p:blipFill>
        <p:spPr>
          <a:xfrm>
            <a:off x="5784554" y="2185554"/>
            <a:ext cx="1579015" cy="520290"/>
          </a:xfrm>
          <a:prstGeom prst="rect">
            <a:avLst/>
          </a:prstGeom>
          <a:noFill/>
          <a:ln>
            <a:noFill/>
          </a:ln>
        </p:spPr>
      </p:pic>
      <p:sp>
        <p:nvSpPr>
          <p:cNvPr id="28" name="Google Shape;425;p57">
            <a:extLst>
              <a:ext uri="{FF2B5EF4-FFF2-40B4-BE49-F238E27FC236}">
                <a16:creationId xmlns:a16="http://schemas.microsoft.com/office/drawing/2014/main" id="{5615A2C1-39E0-42EF-BA33-EF7823E19E6A}"/>
              </a:ext>
            </a:extLst>
          </p:cNvPr>
          <p:cNvSpPr txBox="1">
            <a:spLocks/>
          </p:cNvSpPr>
          <p:nvPr/>
        </p:nvSpPr>
        <p:spPr>
          <a:xfrm>
            <a:off x="1734413" y="2457422"/>
            <a:ext cx="2651881" cy="4984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r>
              <a:rPr lang="en-GB" sz="1200" dirty="0"/>
              <a:t>Focus on </a:t>
            </a:r>
            <a:r>
              <a:rPr lang="en-GB" sz="1200" b="1" dirty="0">
                <a:solidFill>
                  <a:schemeClr val="accent1"/>
                </a:solidFill>
              </a:rPr>
              <a:t>preventing youth violence</a:t>
            </a:r>
          </a:p>
        </p:txBody>
      </p:sp>
      <p:sp>
        <p:nvSpPr>
          <p:cNvPr id="29" name="Google Shape;425;p57">
            <a:extLst>
              <a:ext uri="{FF2B5EF4-FFF2-40B4-BE49-F238E27FC236}">
                <a16:creationId xmlns:a16="http://schemas.microsoft.com/office/drawing/2014/main" id="{8911A867-9A18-4796-88C9-56079CEFD181}"/>
              </a:ext>
            </a:extLst>
          </p:cNvPr>
          <p:cNvSpPr txBox="1">
            <a:spLocks/>
          </p:cNvSpPr>
          <p:nvPr/>
        </p:nvSpPr>
        <p:spPr>
          <a:xfrm>
            <a:off x="1596082" y="2894081"/>
            <a:ext cx="2651881" cy="4984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r>
              <a:rPr lang="en-GB" sz="1200" dirty="0"/>
              <a:t>Focus on </a:t>
            </a:r>
            <a:r>
              <a:rPr lang="en-GB" sz="1200" b="1" dirty="0">
                <a:solidFill>
                  <a:schemeClr val="accent1"/>
                </a:solidFill>
              </a:rPr>
              <a:t>youth </a:t>
            </a:r>
          </a:p>
          <a:p>
            <a:pPr marL="0" indent="0"/>
            <a:r>
              <a:rPr lang="en-GB" sz="1200" b="1" dirty="0">
                <a:solidFill>
                  <a:schemeClr val="accent1"/>
                </a:solidFill>
              </a:rPr>
              <a:t>employment</a:t>
            </a:r>
          </a:p>
        </p:txBody>
      </p:sp>
      <p:sp>
        <p:nvSpPr>
          <p:cNvPr id="30" name="Google Shape;426;p57">
            <a:extLst>
              <a:ext uri="{FF2B5EF4-FFF2-40B4-BE49-F238E27FC236}">
                <a16:creationId xmlns:a16="http://schemas.microsoft.com/office/drawing/2014/main" id="{D9522BC6-789A-4695-95CD-95231D3C011D}"/>
              </a:ext>
            </a:extLst>
          </p:cNvPr>
          <p:cNvSpPr txBox="1">
            <a:spLocks/>
          </p:cNvSpPr>
          <p:nvPr/>
        </p:nvSpPr>
        <p:spPr>
          <a:xfrm>
            <a:off x="2694841" y="4113095"/>
            <a:ext cx="2651881" cy="5152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r>
              <a:rPr lang="en-GB" sz="1200" dirty="0"/>
              <a:t>Provides guidance to </a:t>
            </a:r>
            <a:r>
              <a:rPr lang="en-GB" sz="1300" b="1" dirty="0">
                <a:solidFill>
                  <a:schemeClr val="accent1"/>
                </a:solidFill>
              </a:rPr>
              <a:t>improve health and social care</a:t>
            </a:r>
          </a:p>
          <a:p>
            <a:pPr marL="0" indent="0"/>
            <a:endParaRPr lang="en-GB" sz="1300" b="1" dirty="0">
              <a:solidFill>
                <a:schemeClr val="accent1"/>
              </a:solidFill>
            </a:endParaRPr>
          </a:p>
        </p:txBody>
      </p:sp>
      <p:sp>
        <p:nvSpPr>
          <p:cNvPr id="33" name="Google Shape;427;p57">
            <a:extLst>
              <a:ext uri="{FF2B5EF4-FFF2-40B4-BE49-F238E27FC236}">
                <a16:creationId xmlns:a16="http://schemas.microsoft.com/office/drawing/2014/main" id="{B771343F-7B20-4F8C-8CF4-12F5D9ECD1D4}"/>
              </a:ext>
            </a:extLst>
          </p:cNvPr>
          <p:cNvSpPr txBox="1">
            <a:spLocks/>
          </p:cNvSpPr>
          <p:nvPr/>
        </p:nvSpPr>
        <p:spPr>
          <a:xfrm>
            <a:off x="7540060" y="2295518"/>
            <a:ext cx="1758399" cy="4578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spcBef>
                <a:spcPts val="0"/>
              </a:spcBef>
            </a:pPr>
            <a:r>
              <a:rPr lang="en-GB" sz="1200" i="0" u="none" strike="noStrike" dirty="0">
                <a:solidFill>
                  <a:srgbClr val="000000"/>
                </a:solidFill>
                <a:effectLst/>
                <a:latin typeface="Arial" panose="020B0604020202020204" pitchFamily="34" charset="0"/>
              </a:rPr>
              <a:t>Fo</a:t>
            </a:r>
            <a:r>
              <a:rPr lang="en-GB" sz="1200" b="0" i="0" u="none" strike="noStrike" dirty="0">
                <a:solidFill>
                  <a:srgbClr val="000000"/>
                </a:solidFill>
                <a:effectLst/>
                <a:latin typeface="Arial" panose="020B0604020202020204" pitchFamily="34" charset="0"/>
              </a:rPr>
              <a:t>cus on </a:t>
            </a:r>
            <a:r>
              <a:rPr lang="en-GB" sz="1200" b="1" i="0" u="none" strike="noStrike" dirty="0">
                <a:solidFill>
                  <a:srgbClr val="1A276E"/>
                </a:solidFill>
                <a:effectLst/>
                <a:latin typeface="Arial" panose="020B0604020202020204" pitchFamily="34" charset="0"/>
              </a:rPr>
              <a:t>education</a:t>
            </a:r>
            <a:endParaRPr lang="en-GB" sz="1200" b="1" dirty="0">
              <a:solidFill>
                <a:schemeClr val="accent1"/>
              </a:solidFill>
            </a:endParaRPr>
          </a:p>
        </p:txBody>
      </p:sp>
      <p:sp>
        <p:nvSpPr>
          <p:cNvPr id="34" name="Google Shape;427;p57">
            <a:extLst>
              <a:ext uri="{FF2B5EF4-FFF2-40B4-BE49-F238E27FC236}">
                <a16:creationId xmlns:a16="http://schemas.microsoft.com/office/drawing/2014/main" id="{F70BFB4E-5FCB-4273-A654-852260A5898F}"/>
              </a:ext>
            </a:extLst>
          </p:cNvPr>
          <p:cNvSpPr txBox="1">
            <a:spLocks/>
          </p:cNvSpPr>
          <p:nvPr/>
        </p:nvSpPr>
        <p:spPr>
          <a:xfrm>
            <a:off x="6792324" y="2914018"/>
            <a:ext cx="1859586" cy="63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spcBef>
                <a:spcPts val="0"/>
              </a:spcBef>
            </a:pPr>
            <a:endParaRPr lang="en-GB" sz="1200" b="1" dirty="0">
              <a:solidFill>
                <a:schemeClr val="accent1"/>
              </a:solidFill>
            </a:endParaRPr>
          </a:p>
        </p:txBody>
      </p:sp>
      <p:sp>
        <p:nvSpPr>
          <p:cNvPr id="35" name="Google Shape;434;p57">
            <a:extLst>
              <a:ext uri="{FF2B5EF4-FFF2-40B4-BE49-F238E27FC236}">
                <a16:creationId xmlns:a16="http://schemas.microsoft.com/office/drawing/2014/main" id="{F1D92E1B-051F-46B3-AF69-6156AB0B4B57}"/>
              </a:ext>
            </a:extLst>
          </p:cNvPr>
          <p:cNvSpPr txBox="1">
            <a:spLocks/>
          </p:cNvSpPr>
          <p:nvPr/>
        </p:nvSpPr>
        <p:spPr>
          <a:xfrm>
            <a:off x="7295378" y="3551218"/>
            <a:ext cx="1699752" cy="3564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spcBef>
                <a:spcPts val="0"/>
              </a:spcBef>
            </a:pPr>
            <a:r>
              <a:rPr lang="en-GB" sz="1200" dirty="0"/>
              <a:t>Focus on</a:t>
            </a:r>
            <a:r>
              <a:rPr lang="en-GB" sz="1200" b="1" dirty="0"/>
              <a:t> </a:t>
            </a:r>
            <a:r>
              <a:rPr lang="en-GB" sz="1200" b="1" dirty="0">
                <a:solidFill>
                  <a:schemeClr val="accent1"/>
                </a:solidFill>
              </a:rPr>
              <a:t>children and families </a:t>
            </a:r>
          </a:p>
          <a:p>
            <a:pPr marL="0" indent="0">
              <a:spcBef>
                <a:spcPts val="600"/>
              </a:spcBef>
            </a:pPr>
            <a:endParaRPr lang="en-GB" sz="1100" dirty="0"/>
          </a:p>
        </p:txBody>
      </p:sp>
      <p:pic>
        <p:nvPicPr>
          <p:cNvPr id="36" name="Google Shape;433;p57" descr="https://global-uploads.webflow.com/59f07e67422cdf0001904c14/5a1578ff7d41af00013f3593_twitter%20copy.jpg">
            <a:hlinkClick r:id="rId19"/>
            <a:extLst>
              <a:ext uri="{FF2B5EF4-FFF2-40B4-BE49-F238E27FC236}">
                <a16:creationId xmlns:a16="http://schemas.microsoft.com/office/drawing/2014/main" id="{18FEB39B-3F11-4C75-BB89-EE47185EBF61}"/>
              </a:ext>
            </a:extLst>
          </p:cNvPr>
          <p:cNvPicPr preferRelativeResize="0"/>
          <p:nvPr/>
        </p:nvPicPr>
        <p:blipFill rotWithShape="1">
          <a:blip r:embed="rId20">
            <a:alphaModFix/>
          </a:blip>
          <a:srcRect/>
          <a:stretch/>
        </p:blipFill>
        <p:spPr>
          <a:xfrm>
            <a:off x="5555758" y="4048398"/>
            <a:ext cx="464654" cy="521059"/>
          </a:xfrm>
          <a:prstGeom prst="rect">
            <a:avLst/>
          </a:prstGeom>
          <a:noFill/>
          <a:ln>
            <a:noFill/>
          </a:ln>
        </p:spPr>
      </p:pic>
      <p:sp>
        <p:nvSpPr>
          <p:cNvPr id="39" name="Google Shape;438;p57">
            <a:extLst>
              <a:ext uri="{FF2B5EF4-FFF2-40B4-BE49-F238E27FC236}">
                <a16:creationId xmlns:a16="http://schemas.microsoft.com/office/drawing/2014/main" id="{D8BF4E04-2D37-490A-A5FC-5EF3BADE8774}"/>
              </a:ext>
            </a:extLst>
          </p:cNvPr>
          <p:cNvSpPr txBox="1">
            <a:spLocks/>
          </p:cNvSpPr>
          <p:nvPr/>
        </p:nvSpPr>
        <p:spPr>
          <a:xfrm>
            <a:off x="5450258" y="3001989"/>
            <a:ext cx="2141623" cy="4850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700"/>
              <a:buFont typeface="Arial"/>
              <a:buNone/>
              <a:defRPr sz="1700" b="0" i="0" u="none" strike="noStrike" cap="none">
                <a:solidFill>
                  <a:schemeClr val="dk1"/>
                </a:solidFill>
                <a:latin typeface="Arial"/>
                <a:ea typeface="Arial"/>
                <a:cs typeface="Arial"/>
                <a:sym typeface="Arial"/>
              </a:defRPr>
            </a:lvl1pPr>
            <a:lvl2pPr marL="914400" marR="0" lvl="1"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accent3"/>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spcBef>
                <a:spcPts val="0"/>
              </a:spcBef>
              <a:spcAft>
                <a:spcPts val="600"/>
              </a:spcAft>
            </a:pPr>
            <a:r>
              <a:rPr lang="en-GB" sz="1200" dirty="0"/>
              <a:t>Focus</a:t>
            </a:r>
            <a:r>
              <a:rPr lang="en-GB" sz="1200" b="1" dirty="0"/>
              <a:t> </a:t>
            </a:r>
            <a:r>
              <a:rPr lang="en-GB" sz="1200" dirty="0"/>
              <a:t>on</a:t>
            </a:r>
            <a:r>
              <a:rPr lang="en-GB" sz="1200" b="1" dirty="0"/>
              <a:t> </a:t>
            </a:r>
            <a:r>
              <a:rPr lang="en-GB" sz="1200" b="1" dirty="0">
                <a:solidFill>
                  <a:schemeClr val="accent1"/>
                </a:solidFill>
              </a:rPr>
              <a:t>local growth policy</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CO Taskforce">
      <a:dk1>
        <a:srgbClr val="000000"/>
      </a:dk1>
      <a:lt1>
        <a:srgbClr val="FFFFFF"/>
      </a:lt1>
      <a:dk2>
        <a:srgbClr val="000000"/>
      </a:dk2>
      <a:lt2>
        <a:srgbClr val="FFFFFF"/>
      </a:lt2>
      <a:accent1>
        <a:srgbClr val="1A276E"/>
      </a:accent1>
      <a:accent2>
        <a:srgbClr val="005ABB"/>
      </a:accent2>
      <a:accent3>
        <a:srgbClr val="78256E"/>
      </a:accent3>
      <a:accent4>
        <a:srgbClr val="57BAB7"/>
      </a:accent4>
      <a:accent5>
        <a:srgbClr val="ECAC00"/>
      </a:accent5>
      <a:accent6>
        <a:srgbClr val="CACAC8"/>
      </a:accent6>
      <a:hlink>
        <a:srgbClr val="005ABB"/>
      </a:hlink>
      <a:folHlink>
        <a:srgbClr val="005A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CO Taskforce">
      <a:dk1>
        <a:srgbClr val="000000"/>
      </a:dk1>
      <a:lt1>
        <a:srgbClr val="FFFFFF"/>
      </a:lt1>
      <a:dk2>
        <a:srgbClr val="000000"/>
      </a:dk2>
      <a:lt2>
        <a:srgbClr val="FFFFFF"/>
      </a:lt2>
      <a:accent1>
        <a:srgbClr val="1A276E"/>
      </a:accent1>
      <a:accent2>
        <a:srgbClr val="005ABB"/>
      </a:accent2>
      <a:accent3>
        <a:srgbClr val="78256E"/>
      </a:accent3>
      <a:accent4>
        <a:srgbClr val="57BAB7"/>
      </a:accent4>
      <a:accent5>
        <a:srgbClr val="ECAC00"/>
      </a:accent5>
      <a:accent6>
        <a:srgbClr val="CACAC8"/>
      </a:accent6>
      <a:hlink>
        <a:srgbClr val="005ABB"/>
      </a:hlink>
      <a:folHlink>
        <a:srgbClr val="005A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2062</Words>
  <Application>Microsoft Office PowerPoint</Application>
  <PresentationFormat>On-screen Show (16:9)</PresentationFormat>
  <Paragraphs>181</Paragraphs>
  <Slides>13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Roboto</vt:lpstr>
      <vt:lpstr>Calibri</vt:lpstr>
      <vt:lpstr>Roboto Medium</vt:lpstr>
      <vt:lpstr>Simple Light</vt:lpstr>
      <vt:lpstr>Title Slides</vt:lpstr>
      <vt:lpstr>Title Slides</vt:lpstr>
      <vt:lpstr>Evaluation in Government: Introduction to the Evaluation Task Force</vt:lpstr>
      <vt:lpstr>Evidence generation in UK Government</vt:lpstr>
      <vt:lpstr>What is the Evaluation Task Force?</vt:lpstr>
      <vt:lpstr>What is the central mission of the Evaluation Task Force?</vt:lpstr>
      <vt:lpstr>How will we achieve our aims?</vt:lpstr>
      <vt:lpstr>Evaluation &amp; Trial Advice Panel (ETAP)</vt:lpstr>
      <vt:lpstr>The Evaluation Registry</vt:lpstr>
      <vt:lpstr>ETF Evaluation Academy</vt:lpstr>
      <vt:lpstr>What Works Network</vt:lpstr>
      <vt:lpstr>What Works Centres</vt:lpstr>
      <vt:lpstr>Summary: How we are achieving our central missions</vt:lpstr>
      <vt:lpstr>Useful links and resources</vt:lpstr>
      <vt:lpstr>  Please get in touch for further information…  etf@cabinetoffice.gov.uk   miriam.light@cabinetoffice.gov.uk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in Government: Introduction to the Evaluation Task Force</dc:title>
  <dc:creator>Miriam Light</dc:creator>
  <cp:lastModifiedBy>Miriam Light</cp:lastModifiedBy>
  <cp:revision>12</cp:revision>
  <dcterms:modified xsi:type="dcterms:W3CDTF">2024-11-06T16:04:28Z</dcterms:modified>
</cp:coreProperties>
</file>