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66" r:id="rId5"/>
    <p:sldId id="264" r:id="rId6"/>
    <p:sldId id="332" r:id="rId7"/>
    <p:sldId id="340" r:id="rId8"/>
    <p:sldId id="283" r:id="rId9"/>
    <p:sldId id="261" r:id="rId10"/>
    <p:sldId id="282" r:id="rId11"/>
    <p:sldId id="655" r:id="rId12"/>
    <p:sldId id="298" r:id="rId13"/>
    <p:sldId id="461" r:id="rId14"/>
    <p:sldId id="263" r:id="rId15"/>
    <p:sldId id="642" r:id="rId16"/>
    <p:sldId id="1617" r:id="rId17"/>
    <p:sldId id="646" r:id="rId18"/>
    <p:sldId id="319" r:id="rId19"/>
    <p:sldId id="321" r:id="rId20"/>
    <p:sldId id="285" r:id="rId21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72382" autoAdjust="0"/>
  </p:normalViewPr>
  <p:slideViewPr>
    <p:cSldViewPr snapToGrid="0">
      <p:cViewPr varScale="1">
        <p:scale>
          <a:sx n="92" d="100"/>
          <a:sy n="92" d="100"/>
        </p:scale>
        <p:origin x="1296" y="7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2026-05-08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2716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3209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0BBD7-1F41-53C3-2E2D-703064A3C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239714-658B-4BC1-6549-9AF871C00A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4E80608-4BBF-9D12-04F5-4A9447764B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0354E18-15A0-E606-6AA7-20442602E9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0929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358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2793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870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144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682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6258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1198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3146B-41F7-4F63-A6FA-DBE5AE299C15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17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chemeClr val="tx1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chemeClr val="tx1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sv-SE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6C8EF11-F98C-9303-A222-EEC53BD6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ABBD-061A-408A-96B4-9E88FB77E5E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35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112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2026-05-08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49" r:id="rId5"/>
    <p:sldLayoutId id="2147483668" r:id="rId6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klocka, tid&#10;&#10;Automatiskt genererad beskrivning">
            <a:extLst>
              <a:ext uri="{FF2B5EF4-FFF2-40B4-BE49-F238E27FC236}">
                <a16:creationId xmlns:a16="http://schemas.microsoft.com/office/drawing/2014/main" id="{F951ACD8-0FD5-571E-8F2F-404A8650A9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888"/>
            <a:ext cx="12192000" cy="685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3AD48081-CD90-5B44-4C2C-CA69CBC1217C}"/>
              </a:ext>
            </a:extLst>
          </p:cNvPr>
          <p:cNvSpPr txBox="1"/>
          <p:nvPr/>
        </p:nvSpPr>
        <p:spPr>
          <a:xfrm>
            <a:off x="503001" y="715220"/>
            <a:ext cx="8461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Återhämtningen fortsätter trots kriget i Mellanöstern</a:t>
            </a:r>
            <a:endParaRPr lang="sv-SE" b="1" dirty="0">
              <a:solidFill>
                <a:schemeClr val="bg1"/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B46F1FD-4123-27E8-EF9C-0CDB79AC06C8}"/>
              </a:ext>
            </a:extLst>
          </p:cNvPr>
          <p:cNvSpPr txBox="1"/>
          <p:nvPr/>
        </p:nvSpPr>
        <p:spPr>
          <a:xfrm>
            <a:off x="503003" y="5773448"/>
            <a:ext cx="9104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Ylva Hedén Westerdahl, 8 maj 2026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61FA01C-9141-533B-1A10-F999DD67B4B2}"/>
              </a:ext>
            </a:extLst>
          </p:cNvPr>
          <p:cNvSpPr txBox="1"/>
          <p:nvPr/>
        </p:nvSpPr>
        <p:spPr>
          <a:xfrm>
            <a:off x="503001" y="2080959"/>
            <a:ext cx="84618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SNS</a:t>
            </a:r>
          </a:p>
          <a:p>
            <a:r>
              <a:rPr lang="sv-S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sv-SE" sz="2400" b="1" i="1" dirty="0">
                <a:solidFill>
                  <a:schemeClr val="bg1"/>
                </a:solidFill>
              </a:rPr>
              <a:t>Vart är svensk ekonomi på väg? </a:t>
            </a:r>
            <a:endParaRPr lang="sv-SE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93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3FCA23-3BF0-12BC-87F0-187CA1900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 med högre inkomster är mer ”normal-nöjda”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009DA5-E205-23E5-A7A0-AB8F8AD27A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Hushållets ekonomi utveckling senaste tolv månaderna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9DC6D6C-63AF-5D24-49E7-F15B163E65B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 err="1"/>
              <a:t>Anm</a:t>
            </a:r>
            <a:r>
              <a:rPr lang="sv-SE" dirty="0"/>
              <a:t>: Nettotal, hushållsinkomst, utjämnat</a:t>
            </a:r>
          </a:p>
          <a:p>
            <a:r>
              <a:rPr lang="sv-SE" dirty="0"/>
              <a:t>Källa: Konjunkturinstitutet</a:t>
            </a:r>
          </a:p>
        </p:txBody>
      </p:sp>
      <p:pic>
        <p:nvPicPr>
          <p:cNvPr id="10" name="Platshållare för innehåll 9">
            <a:extLst>
              <a:ext uri="{FF2B5EF4-FFF2-40B4-BE49-F238E27FC236}">
                <a16:creationId xmlns:a16="http://schemas.microsoft.com/office/drawing/2014/main" id="{5F564308-6D4D-CBD4-7889-F13A5B98BC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6550" y="1520748"/>
            <a:ext cx="8658225" cy="4476903"/>
          </a:xfrm>
          <a:prstGeom prst="rect">
            <a:avLst/>
          </a:prstGeom>
        </p:spPr>
      </p:pic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9D370937-4FD8-28D9-9DD6-DC236A6F43A9}"/>
              </a:ext>
            </a:extLst>
          </p:cNvPr>
          <p:cNvCxnSpPr/>
          <p:nvPr/>
        </p:nvCxnSpPr>
        <p:spPr>
          <a:xfrm>
            <a:off x="787427" y="3381624"/>
            <a:ext cx="73152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028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29488-9E5F-B528-B3AF-E0A500563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6F822B-6662-07F3-9888-13F38039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Oljepriset har stigit, men inte till rekordnivåer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D0C611E-4940-E517-680F-344BA1A43F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Råoljepris i USD samt i kronor i relativ inkomstnivå. Index år 2000=100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B2DEDF0-78FE-F6E8-5A1E-68EC2556938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Källa: Konjunkturinstitutet.</a:t>
            </a:r>
          </a:p>
          <a:p>
            <a:r>
              <a:rPr lang="sv-SE" dirty="0"/>
              <a:t>Anm. Priset på råolja Brent i USD respektive omräknat till kronor och </a:t>
            </a:r>
            <a:r>
              <a:rPr lang="sv-SE" dirty="0" err="1"/>
              <a:t>deflaterat</a:t>
            </a:r>
            <a:r>
              <a:rPr lang="sv-SE" dirty="0"/>
              <a:t> med inkomstindex.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400F7430-3ABB-D14C-2610-853880BE53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72074"/>
          </a:xfrm>
        </p:spPr>
      </p:pic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8B8C0DA6-095A-8D89-B8D9-08AC2CAF1F07}"/>
              </a:ext>
            </a:extLst>
          </p:cNvPr>
          <p:cNvCxnSpPr>
            <a:cxnSpLocks/>
          </p:cNvCxnSpPr>
          <p:nvPr/>
        </p:nvCxnSpPr>
        <p:spPr>
          <a:xfrm>
            <a:off x="7611251" y="1678675"/>
            <a:ext cx="0" cy="339146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412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4D739B-D947-7051-FD78-A15235648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Köpkraften ökar – god förutsättning för växande konsumtion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5E75A8C-61EE-D391-020F-176F7D857C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Reallön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0EB7E5B-5B28-856F-B435-F3ACFA1FB25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2006=100</a:t>
            </a:r>
          </a:p>
          <a:p>
            <a:r>
              <a:rPr lang="sv-SE"/>
              <a:t>Källor: SCB, Medlingsinstitutet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4D65AD0D-6A1E-6D9B-D10F-64C3BA9E96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067025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0FD143-43EA-3966-CEC4-A16245E1F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73" y="293553"/>
            <a:ext cx="11112751" cy="504000"/>
          </a:xfrm>
        </p:spPr>
        <p:txBody>
          <a:bodyPr/>
          <a:lstStyle/>
          <a:p>
            <a:r>
              <a:rPr lang="sv-SE" dirty="0"/>
              <a:t>Sämre fart än tidigare konjunkturvändningar med mindre export och investeringar</a:t>
            </a:r>
            <a:endParaRPr lang="sv-SE" dirty="0">
              <a:solidFill>
                <a:srgbClr val="00B050"/>
              </a:solidFill>
              <a:highlight>
                <a:srgbClr val="00FF00"/>
              </a:highlight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93DC2E3-D646-A9CA-8793-628F40601C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54BD28C-5934-AC2A-DE98-A6D8A26B0CB6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36063" y="5924939"/>
            <a:ext cx="8658000" cy="816436"/>
          </a:xfrm>
        </p:spPr>
        <p:txBody>
          <a:bodyPr/>
          <a:lstStyle/>
          <a:p>
            <a:r>
              <a:rPr lang="sv-SE" sz="1100" dirty="0"/>
              <a:t>Anm. Vänstra stapeln avser genomsnittet av bidragen till årstillväxten vid tre tidigare återhämtningstillfällen. Det vill säga från kvartalen 1997kv1, 2009kv4 </a:t>
            </a:r>
            <a:r>
              <a:rPr lang="sv-SE" sz="1000" dirty="0"/>
              <a:t>och</a:t>
            </a:r>
            <a:r>
              <a:rPr lang="sv-SE" sz="1100" dirty="0"/>
              <a:t> 2013kv2. De importjusterade bidragen är modellberäknade av Konjunkturinstitutet.</a:t>
            </a:r>
          </a:p>
          <a:p>
            <a:r>
              <a:rPr lang="sv-SE" sz="1100" dirty="0"/>
              <a:t>Källor: SCB och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9095A5A6-2989-E39B-CB29-43835101F6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628" y="1419225"/>
            <a:ext cx="8632069" cy="4679950"/>
          </a:xfrm>
        </p:spPr>
      </p:pic>
    </p:spTree>
    <p:extLst>
      <p:ext uri="{BB962C8B-B14F-4D97-AF65-F5344CB8AC3E}">
        <p14:creationId xmlns:p14="http://schemas.microsoft.com/office/powerpoint/2010/main" val="722774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F1C816-8535-26D6-5959-3AC8383C3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Arbetsmarknaden återhämtar sig så sakta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2D19CB-A7E9-032B-4B82-79EA1BF5CA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Bidrag till sysselsättningstillväxten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0AE9CA8-B0FF-B2B4-32A0-7E04B3A3AC7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Procentuell förändring respektive procentenheter, faktiska årsvärden, NR-sysselsättning
Källor: SCB och Konjunkturinstitutet.</a:t>
            </a:r>
          </a:p>
        </p:txBody>
      </p:sp>
      <p:pic>
        <p:nvPicPr>
          <p:cNvPr id="8" name="Platshållare för innehåll 8">
            <a:extLst>
              <a:ext uri="{FF2B5EF4-FFF2-40B4-BE49-F238E27FC236}">
                <a16:creationId xmlns:a16="http://schemas.microsoft.com/office/drawing/2014/main" id="{66BCEFAB-54FF-6FE7-AC33-E4D6C35BEA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5136" y="1340777"/>
            <a:ext cx="8406093" cy="4775867"/>
          </a:xfrm>
        </p:spPr>
      </p:pic>
    </p:spTree>
    <p:extLst>
      <p:ext uri="{BB962C8B-B14F-4D97-AF65-F5344CB8AC3E}">
        <p14:creationId xmlns:p14="http://schemas.microsoft.com/office/powerpoint/2010/main" val="2554127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DD7019-4636-B52A-81D4-C179F2C73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Arbetslösheten sjunker men fortfarande lediga resurser nästa år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842AE3C-D882-F1BD-0316-4FBD90370F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1A3053-39FD-0DC7-F063-ECFB863D4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Arbetslöshet och jämviktsarbetslöshet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57302EF-7072-0977-44A4-CA0922C421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 av arbetskraften respektive procent av potentiell arbetskraft, säsongsrensade kvartalsvärden
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77199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99884E-72B5-DF4B-0F3A-D40AABDBC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2" y="274640"/>
            <a:ext cx="10728490" cy="504000"/>
          </a:xfrm>
        </p:spPr>
        <p:txBody>
          <a:bodyPr/>
          <a:lstStyle/>
          <a:p>
            <a:r>
              <a:rPr lang="sv-SE"/>
              <a:t>Alternativscenario: Mer utdraget krig i Mellanöstern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FE02DD5-7E64-A5D5-82A5-B230C3F867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KPIF-inflation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E8744A-09DD-332F-F0C6-11F65B5B414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Procent, årsgenomsnitt
Källor: Riksbanken och Konjunkturinstitutet.</a:t>
            </a:r>
          </a:p>
        </p:txBody>
      </p:sp>
      <p:sp>
        <p:nvSpPr>
          <p:cNvPr id="17" name="Platshållare för text 6">
            <a:extLst>
              <a:ext uri="{FF2B5EF4-FFF2-40B4-BE49-F238E27FC236}">
                <a16:creationId xmlns:a16="http://schemas.microsoft.com/office/drawing/2014/main" id="{23BFB954-A40B-F11F-82DA-327C56DCA5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879976" y="836712"/>
            <a:ext cx="5382000" cy="504056"/>
          </a:xfrm>
        </p:spPr>
        <p:txBody>
          <a:bodyPr/>
          <a:lstStyle/>
          <a:p>
            <a:r>
              <a:rPr lang="sv-SE"/>
              <a:t>Svensk BNP</a:t>
            </a:r>
          </a:p>
        </p:txBody>
      </p:sp>
      <p:sp>
        <p:nvSpPr>
          <p:cNvPr id="18" name="Platshållare för text 8">
            <a:extLst>
              <a:ext uri="{FF2B5EF4-FFF2-40B4-BE49-F238E27FC236}">
                <a16:creationId xmlns:a16="http://schemas.microsoft.com/office/drawing/2014/main" id="{05F5AF6A-D9ED-44BE-6374-3B367F0943C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79976" y="6147072"/>
            <a:ext cx="5382000" cy="594296"/>
          </a:xfrm>
        </p:spPr>
        <p:txBody>
          <a:bodyPr/>
          <a:lstStyle/>
          <a:p>
            <a:r>
              <a:rPr lang="sv-SE"/>
              <a:t>Procentuell förändring, fasta priser, kalenderkorrigerade värden
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AAA4255F-121F-3BD4-8BB6-1FB5CB79D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4799" y="1524000"/>
            <a:ext cx="5400000" cy="3799499"/>
          </a:xfrm>
        </p:spPr>
      </p:pic>
      <p:pic>
        <p:nvPicPr>
          <p:cNvPr id="14" name="Platshållare för innehåll 13">
            <a:extLst>
              <a:ext uri="{FF2B5EF4-FFF2-40B4-BE49-F238E27FC236}">
                <a16:creationId xmlns:a16="http://schemas.microsoft.com/office/drawing/2014/main" id="{EB4B3A1D-670C-E7C9-52A8-93C3C4D6DBC2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4"/>
          <a:stretch>
            <a:fillRect/>
          </a:stretch>
        </p:blipFill>
        <p:spPr>
          <a:xfrm>
            <a:off x="5885999" y="1524000"/>
            <a:ext cx="5400000" cy="3799499"/>
          </a:xfrm>
        </p:spPr>
      </p:pic>
    </p:spTree>
    <p:extLst>
      <p:ext uri="{BB962C8B-B14F-4D97-AF65-F5344CB8AC3E}">
        <p14:creationId xmlns:p14="http://schemas.microsoft.com/office/powerpoint/2010/main" val="985704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688B7-56CD-3659-AC6C-5EAA42ACA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klocka, Väggklocka&#10;&#10;Automatiskt genererad beskrivning">
            <a:extLst>
              <a:ext uri="{FF2B5EF4-FFF2-40B4-BE49-F238E27FC236}">
                <a16:creationId xmlns:a16="http://schemas.microsoft.com/office/drawing/2014/main" id="{9B20259A-2723-F3BB-1F53-5CBAB0F697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0" y="0"/>
            <a:ext cx="3175000" cy="6858000"/>
          </a:xfrm>
          <a:prstGeom prst="rect">
            <a:avLst/>
          </a:prstGeom>
        </p:spPr>
      </p:pic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E36A62D-F5D5-0B3D-0BC1-52EDB4FE4CE3}"/>
              </a:ext>
            </a:extLst>
          </p:cNvPr>
          <p:cNvSpPr txBox="1">
            <a:spLocks/>
          </p:cNvSpPr>
          <p:nvPr/>
        </p:nvSpPr>
        <p:spPr>
          <a:xfrm>
            <a:off x="335360" y="1319217"/>
            <a:ext cx="8640960" cy="4774083"/>
          </a:xfrm>
          <a:prstGeom prst="rect">
            <a:avLst/>
          </a:prstGeom>
        </p:spPr>
        <p:txBody>
          <a:bodyPr/>
          <a:lstStyle>
            <a:lvl1pPr marL="18098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/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DBA5D274-E7EE-51D0-C72D-BD5BEDD157D4}"/>
              </a:ext>
            </a:extLst>
          </p:cNvPr>
          <p:cNvSpPr txBox="1">
            <a:spLocks/>
          </p:cNvSpPr>
          <p:nvPr/>
        </p:nvSpPr>
        <p:spPr>
          <a:xfrm>
            <a:off x="263352" y="6251341"/>
            <a:ext cx="8469110" cy="504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23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n-GB" sz="1200">
                <a:solidFill>
                  <a:srgbClr val="000000"/>
                </a:solidFill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Procent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av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arbetskraften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2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Konjunkturlöner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3 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Vid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årets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slut.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4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Procent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av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potentiell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BNP. 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</a:rPr>
              <a:t>5</a:t>
            </a:r>
            <a:r>
              <a:rPr lang="en-GB" sz="1200" baseline="300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Procent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av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sz="1200" err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potentiell</a:t>
            </a:r>
            <a:r>
              <a:rPr lang="en-GB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BNP.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6BB943DC-4989-ED06-0CC2-133962B06F36}"/>
              </a:ext>
            </a:extLst>
          </p:cNvPr>
          <p:cNvSpPr txBox="1">
            <a:spLocks/>
          </p:cNvSpPr>
          <p:nvPr/>
        </p:nvSpPr>
        <p:spPr>
          <a:xfrm>
            <a:off x="336061" y="274639"/>
            <a:ext cx="8658000" cy="504000"/>
          </a:xfrm>
          <a:prstGeom prst="rect">
            <a:avLst/>
          </a:prstGeom>
        </p:spPr>
        <p:txBody>
          <a:bodyPr/>
          <a:lstStyle>
            <a:lvl1pPr algn="l" defTabSz="914423" rtl="0" eaLnBrk="1" latinLnBrk="0" hangingPunct="1">
              <a:spcBef>
                <a:spcPct val="0"/>
              </a:spcBef>
              <a:buNone/>
              <a:defRPr sz="1800" b="1" kern="1200">
                <a:solidFill>
                  <a:srgbClr val="4D4D4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/>
              <a:t>Prognosen i sammandrag</a:t>
            </a:r>
            <a:endParaRPr lang="sv-SE" i="1">
              <a:solidFill>
                <a:srgbClr val="FF0000"/>
              </a:solidFill>
            </a:endParaRPr>
          </a:p>
        </p:txBody>
      </p:sp>
      <p:sp>
        <p:nvSpPr>
          <p:cNvPr id="9" name="Platshållare för text 3">
            <a:extLst>
              <a:ext uri="{FF2B5EF4-FFF2-40B4-BE49-F238E27FC236}">
                <a16:creationId xmlns:a16="http://schemas.microsoft.com/office/drawing/2014/main" id="{05009544-6E55-07FF-3109-F471C0C1CE2A}"/>
              </a:ext>
            </a:extLst>
          </p:cNvPr>
          <p:cNvSpPr txBox="1">
            <a:spLocks/>
          </p:cNvSpPr>
          <p:nvPr/>
        </p:nvSpPr>
        <p:spPr>
          <a:xfrm>
            <a:off x="336060" y="1049917"/>
            <a:ext cx="8658000" cy="504000"/>
          </a:xfrm>
          <a:prstGeom prst="rect">
            <a:avLst/>
          </a:prstGeom>
        </p:spPr>
        <p:txBody>
          <a:bodyPr/>
          <a:lstStyle>
            <a:lvl1pPr marL="18098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1pPr>
            <a:lvl2pPr marL="361959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2pPr>
            <a:lvl3pPr marL="535001" indent="-173042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3pPr>
            <a:lvl4pPr marL="715981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4pPr>
            <a:lvl5pPr marL="896960" indent="-180980" algn="l" defTabSz="91442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5pPr>
            <a:lvl6pPr marL="2514663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74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86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97" indent="-228607" algn="l" defTabSz="91442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400"/>
              <a:t>Årlig procentuell förändring respektive procent </a:t>
            </a:r>
            <a:r>
              <a:rPr lang="sv-SE" sz="1400" i="1"/>
              <a:t>(KL december)</a:t>
            </a:r>
            <a:endParaRPr lang="sv-SE" sz="1400">
              <a:solidFill>
                <a:srgbClr val="FF0000"/>
              </a:solidFill>
            </a:endParaRPr>
          </a:p>
        </p:txBody>
      </p:sp>
      <p:graphicFrame>
        <p:nvGraphicFramePr>
          <p:cNvPr id="7" name="Platshållare för innehåll 17">
            <a:extLst>
              <a:ext uri="{FF2B5EF4-FFF2-40B4-BE49-F238E27FC236}">
                <a16:creationId xmlns:a16="http://schemas.microsoft.com/office/drawing/2014/main" id="{4CE3241C-A95C-C1FC-469A-FA6331D6D6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531987"/>
              </p:ext>
            </p:extLst>
          </p:nvPr>
        </p:nvGraphicFramePr>
        <p:xfrm>
          <a:off x="336061" y="1484785"/>
          <a:ext cx="8352226" cy="3965529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087531">
                  <a:extLst>
                    <a:ext uri="{9D8B030D-6E8A-4147-A177-3AD203B41FA5}">
                      <a16:colId xmlns:a16="http://schemas.microsoft.com/office/drawing/2014/main" val="2233437750"/>
                    </a:ext>
                  </a:extLst>
                </a:gridCol>
                <a:gridCol w="1358915">
                  <a:extLst>
                    <a:ext uri="{9D8B030D-6E8A-4147-A177-3AD203B41FA5}">
                      <a16:colId xmlns:a16="http://schemas.microsoft.com/office/drawing/2014/main" val="2972175636"/>
                    </a:ext>
                  </a:extLst>
                </a:gridCol>
                <a:gridCol w="1635260">
                  <a:extLst>
                    <a:ext uri="{9D8B030D-6E8A-4147-A177-3AD203B41FA5}">
                      <a16:colId xmlns:a16="http://schemas.microsoft.com/office/drawing/2014/main" val="3510259328"/>
                    </a:ext>
                  </a:extLst>
                </a:gridCol>
                <a:gridCol w="1635260">
                  <a:extLst>
                    <a:ext uri="{9D8B030D-6E8A-4147-A177-3AD203B41FA5}">
                      <a16:colId xmlns:a16="http://schemas.microsoft.com/office/drawing/2014/main" val="1784951239"/>
                    </a:ext>
                  </a:extLst>
                </a:gridCol>
                <a:gridCol w="1635260">
                  <a:extLst>
                    <a:ext uri="{9D8B030D-6E8A-4147-A177-3AD203B41FA5}">
                      <a16:colId xmlns:a16="http://schemas.microsoft.com/office/drawing/2014/main" val="705609271"/>
                    </a:ext>
                  </a:extLst>
                </a:gridCol>
              </a:tblGrid>
              <a:tr h="789207">
                <a:tc>
                  <a:txBody>
                    <a:bodyPr/>
                    <a:lstStyle/>
                    <a:p>
                      <a:endParaRPr lang="sv-SE" sz="1400" b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>
                          <a:solidFill>
                            <a:schemeClr val="tx1"/>
                          </a:solidFill>
                        </a:rPr>
                        <a:t>Genomsnitt</a:t>
                      </a:r>
                    </a:p>
                    <a:p>
                      <a:pPr algn="ctr"/>
                      <a:r>
                        <a:rPr lang="sv-SE" sz="1400" b="0" i="0">
                          <a:solidFill>
                            <a:schemeClr val="tx1"/>
                          </a:solidFill>
                        </a:rPr>
                        <a:t>(2000-2025)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>
                          <a:solidFill>
                            <a:schemeClr val="tx1"/>
                          </a:solidFill>
                        </a:rPr>
                        <a:t>2025</a:t>
                      </a:r>
                      <a:endParaRPr lang="sv-SE" sz="1400" b="0" i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>
                          <a:solidFill>
                            <a:schemeClr val="tx1"/>
                          </a:solidFill>
                        </a:rPr>
                        <a:t>2026</a:t>
                      </a:r>
                      <a:endParaRPr lang="sv-SE" sz="1400" b="0" i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b="0" i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553593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Världens BNP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3,2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(3,2)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2,9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(2,9)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3,0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(3,0)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518477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BNP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(1,6)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(2,9)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(2,5)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949879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Arbetslöshet</a:t>
                      </a:r>
                      <a:r>
                        <a:rPr lang="sv-SE" sz="1400" b="0" baseline="30000"/>
                        <a:t>1</a:t>
                      </a:r>
                      <a:endParaRPr lang="sv-SE" sz="1400" b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(8,8)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8,4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(8,5)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(7,5)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380629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KPIF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2,6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(2,7)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(0,9)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(1,8)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81464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r>
                        <a:rPr lang="sv-SE" sz="1400" b="0"/>
                        <a:t>Timlön</a:t>
                      </a:r>
                      <a:r>
                        <a:rPr lang="sv-SE" sz="1400" b="0" baseline="30000"/>
                        <a:t>2</a:t>
                      </a:r>
                      <a:endParaRPr lang="sv-SE" sz="1400" b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3,7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(3,7)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3,4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(3,4)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3,3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(3,2)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2710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Styrränta</a:t>
                      </a:r>
                      <a:r>
                        <a:rPr lang="sv-SE" sz="1400" b="0" baseline="30000"/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(1,75)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2,00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(2,00)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2,25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(2,50)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92790"/>
                  </a:ext>
                </a:extLst>
              </a:tr>
              <a:tr h="559022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Strukturellt sparande</a:t>
                      </a:r>
                      <a:r>
                        <a:rPr lang="sv-SE" sz="1400" b="0" baseline="30000"/>
                        <a:t>4</a:t>
                      </a:r>
                      <a:endParaRPr lang="sv-SE" sz="1400" b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-0,4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(0,5)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-2,1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(-1,7)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-2,2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(-2,5) 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591848"/>
                  </a:ext>
                </a:extLst>
              </a:tr>
              <a:tr h="373900"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/>
                        <a:t>BNP-gap</a:t>
                      </a:r>
                      <a:r>
                        <a:rPr lang="sv-SE" sz="1400" b="0" baseline="30000"/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>
                        <a:buNone/>
                      </a:pPr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(-2,0)</a:t>
                      </a:r>
                      <a:endParaRPr lang="sv-SE" sz="14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-0,8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(-0,4)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23" rtl="0" eaLnBrk="1" fontAlgn="b" latinLnBrk="0" hangingPunct="1"/>
                      <a:r>
                        <a:rPr lang="sv-SE" sz="14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 </a:t>
                      </a:r>
                      <a:r>
                        <a:rPr lang="sv-SE" sz="1400" b="0" i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(0,4)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80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70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AC049D-374C-C43B-8343-E9F149CD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Oljepriset har stigit med nästan $50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FE2D54A-4F89-1042-A889-427112890F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18446"/>
            <a:ext cx="8658225" cy="448150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DE469E-58C8-BB56-842E-1E5D7CE447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Råoljepris Brent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E88800E-9704-DE20-0F1C-93B4736D826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USD per fat, månadsvärden</a:t>
            </a:r>
          </a:p>
          <a:p>
            <a:r>
              <a:rPr lang="sv-SE" dirty="0"/>
              <a:t>Källor: EIA, ICE,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84549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93F2AD-8E4D-FED7-7101-57C981A82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Högre oljepriser håller upp 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059ED-3ACF-3EF7-E66F-7B04E0B745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KPIF-inflation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6A0A6E7-3D3F-ADF4-D05D-CE3CC5DC5F9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Årlig procentuell förändring, månadsvärden
Källor: SCB och Konjunkturinstitutet.</a:t>
            </a:r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A212734C-0AA7-A7D1-ACEE-A3C750DEEA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1C753662-764F-5277-8E1D-49543DDFD908}"/>
              </a:ext>
            </a:extLst>
          </p:cNvPr>
          <p:cNvCxnSpPr/>
          <p:nvPr/>
        </p:nvCxnSpPr>
        <p:spPr>
          <a:xfrm>
            <a:off x="839416" y="3374679"/>
            <a:ext cx="7200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mb 2">
            <a:extLst>
              <a:ext uri="{FF2B5EF4-FFF2-40B4-BE49-F238E27FC236}">
                <a16:creationId xmlns:a16="http://schemas.microsoft.com/office/drawing/2014/main" id="{FDE019BD-4E3C-A6E8-EAA1-04304336CB44}"/>
              </a:ext>
            </a:extLst>
          </p:cNvPr>
          <p:cNvSpPr/>
          <p:nvPr/>
        </p:nvSpPr>
        <p:spPr>
          <a:xfrm>
            <a:off x="3692769" y="3807069"/>
            <a:ext cx="87923" cy="87923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6" name="Romb 5">
            <a:extLst>
              <a:ext uri="{FF2B5EF4-FFF2-40B4-BE49-F238E27FC236}">
                <a16:creationId xmlns:a16="http://schemas.microsoft.com/office/drawing/2014/main" id="{C6489B92-0AC2-D1C8-855C-6AC3107670FE}"/>
              </a:ext>
            </a:extLst>
          </p:cNvPr>
          <p:cNvSpPr/>
          <p:nvPr/>
        </p:nvSpPr>
        <p:spPr>
          <a:xfrm>
            <a:off x="3889130" y="4706816"/>
            <a:ext cx="87923" cy="87923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744841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EC440F-B124-D08E-5657-11D41E958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10152427" cy="504000"/>
          </a:xfrm>
        </p:spPr>
        <p:txBody>
          <a:bodyPr/>
          <a:lstStyle/>
          <a:p>
            <a:r>
              <a:rPr lang="sv-SE"/>
              <a:t>Riksbanken höjer räntan i slutet av året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6DDD4CA-7186-3F85-C52A-ACFA4C13FE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6063" y="858353"/>
            <a:ext cx="8658000" cy="504000"/>
          </a:xfrm>
        </p:spPr>
        <p:txBody>
          <a:bodyPr/>
          <a:lstStyle/>
          <a:p>
            <a:r>
              <a:rPr lang="sv-SE" dirty="0"/>
              <a:t>Styrränta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1B43C16-9A71-6409-DE20-A7364D7A9EB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Procent, månads- respektive kvartalsvärden
Källor: Nasdaq OMX, Riksbanken, Macrobond och Konjunkturinstitutet.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740E0D7-4257-3076-9F3E-AB46C735A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18752"/>
            <a:ext cx="8658225" cy="448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002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B2D1F2-1537-450A-9753-B11B56B9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Negativa effekter av handelstullar har inte materialiserats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AAE84A6-FDC1-61D2-363E-E7B4B08203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2F2944F-8662-0905-0AE4-098FEA5D14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Global varuhandel och industriproduktion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DC7543E-36F9-8D82-9B2B-5180D1A3347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2019=100, säsongsrensade månadsvärden
Källor: CPB Netherlands Bureau for Economic Policy Analysis och Macrobond.</a:t>
            </a:r>
          </a:p>
        </p:txBody>
      </p:sp>
    </p:spTree>
    <p:extLst>
      <p:ext uri="{BB962C8B-B14F-4D97-AF65-F5344CB8AC3E}">
        <p14:creationId xmlns:p14="http://schemas.microsoft.com/office/powerpoint/2010/main" val="113324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9112E8-56EC-14FF-983B-9B5530994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Tillverkningsindustrin är positiv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AD7E532-B42F-9A8C-46F7-EAF46F79AA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00" y="1524000"/>
            <a:ext cx="8640000" cy="4472074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3BC812-434C-A00F-5031-DC49FA8697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Inköpschefsindex i valda länder och regioner, tillverkningsindustrin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C52DD4F-0582-BF2E-46A6-2EF22CC44F2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/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6C11A97E-EC69-1B7B-976E-32E02C23D689}"/>
              </a:ext>
            </a:extLst>
          </p:cNvPr>
          <p:cNvCxnSpPr/>
          <p:nvPr/>
        </p:nvCxnSpPr>
        <p:spPr>
          <a:xfrm>
            <a:off x="771525" y="3238500"/>
            <a:ext cx="73152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49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54AC4-FA71-615E-40F0-FEFE443A8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60" y="274639"/>
            <a:ext cx="10728491" cy="504000"/>
          </a:xfrm>
        </p:spPr>
        <p:txBody>
          <a:bodyPr/>
          <a:lstStyle/>
          <a:p>
            <a:r>
              <a:rPr lang="sv-SE" dirty="0"/>
              <a:t>Världsekonomin har varit motståndskraftig och fortsätter att växa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34F2E31-84A2-D494-B30B-3AE2526E5F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CF4EC6-1E07-DCF2-9440-4018D361A3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BNP i valda länder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8B083C5-BE25-E129-D478-2BEBCF8A1E5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2019 kvartal 4=100, fasta priser, säsongsrensade kvartalsvärden
Källor: Nationella källor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3371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1D9B38-6C4B-05CC-09F2-423EB2F4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Stämningsläget i ekonomin är normalt men svagt hos hushållen</a:t>
            </a:r>
            <a:endParaRPr lang="sv-SE" dirty="0">
              <a:highlight>
                <a:srgbClr val="00FF00"/>
              </a:highlight>
            </a:endParaRP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6DA2094-A630-F62E-6F76-0A657E86E5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Konfidensindikatorer</a:t>
            </a:r>
            <a:endParaRPr lang="sv-SE">
              <a:solidFill>
                <a:srgbClr val="FF0000"/>
              </a:solidFill>
            </a:endParaRP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CA1840-663C-8674-3748-4CA47CF9FB4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Säsongsrensade månadsvärden</a:t>
            </a:r>
          </a:p>
          <a:p>
            <a:r>
              <a:rPr lang="sv-SE"/>
              <a:t>Källa: Konjunkturinstitutet.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72942B11-545D-3EF0-7BE2-ACCBD03F6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  <a:prstGeom prst="rect">
            <a:avLst/>
          </a:prstGeom>
        </p:spPr>
      </p:pic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6FFEB71F-B002-F789-8751-BC571FBBC160}"/>
              </a:ext>
            </a:extLst>
          </p:cNvPr>
          <p:cNvCxnSpPr/>
          <p:nvPr/>
        </p:nvCxnSpPr>
        <p:spPr>
          <a:xfrm>
            <a:off x="795379" y="2960204"/>
            <a:ext cx="73152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55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20E195-4213-9278-4051-AF6641BC6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Hushållen ökar sin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C8408F2-EC6B-8C4A-65C5-95AEF5E09A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710BE1-E1C3-18F2-78BB-8D41D206A5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Hushållens konfidensindikator och hushållens konsumtion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3D8C2F9-2A57-1099-6F39-86103B86CD0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
Källor: SCB och Konjunkturinstitutet.</a:t>
            </a:r>
          </a:p>
        </p:txBody>
      </p:sp>
      <p:sp>
        <p:nvSpPr>
          <p:cNvPr id="3" name="Romb 2">
            <a:extLst>
              <a:ext uri="{FF2B5EF4-FFF2-40B4-BE49-F238E27FC236}">
                <a16:creationId xmlns:a16="http://schemas.microsoft.com/office/drawing/2014/main" id="{DFDDB38C-0E8D-4999-170B-F835D522B168}"/>
              </a:ext>
            </a:extLst>
          </p:cNvPr>
          <p:cNvSpPr/>
          <p:nvPr/>
        </p:nvSpPr>
        <p:spPr>
          <a:xfrm>
            <a:off x="5521569" y="3261946"/>
            <a:ext cx="87923" cy="87923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315367163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1.potx" id="{E74F871E-6C01-440F-B95E-28135BD1664C}" vid="{D9C39154-4341-4D11-A7B2-E62F5983B8B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65F44371A725468FD6DD058346F21F" ma:contentTypeVersion="18" ma:contentTypeDescription="Skapa ett nytt dokument." ma:contentTypeScope="" ma:versionID="46a48d6a09b2b183dcb82a9ef89316f2">
  <xsd:schema xmlns:xsd="http://www.w3.org/2001/XMLSchema" xmlns:xs="http://www.w3.org/2001/XMLSchema" xmlns:p="http://schemas.microsoft.com/office/2006/metadata/properties" xmlns:ns2="4a1ef3b5-d340-4cd3-a48d-c014885e4a59" xmlns:ns3="7efff73d-ecdf-4f1d-85d1-f662f00cbc3e" targetNamespace="http://schemas.microsoft.com/office/2006/metadata/properties" ma:root="true" ma:fieldsID="8ad668a5ce898ae616e003a1a95dbd7b" ns2:_="" ns3:_="">
    <xsd:import namespace="4a1ef3b5-d340-4cd3-a48d-c014885e4a59"/>
    <xsd:import namespace="7efff73d-ecdf-4f1d-85d1-f662f00cbc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1ef3b5-d340-4cd3-a48d-c014885e4a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8a770318-ad50-4a32-a02c-ff5243aca4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fff73d-ecdf-4f1d-85d1-f662f00cbc3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03e96f0-f917-405a-994f-ca87419c7bbb}" ma:internalName="TaxCatchAll" ma:showField="CatchAllData" ma:web="7efff73d-ecdf-4f1d-85d1-f662f00cbc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a1ef3b5-d340-4cd3-a48d-c014885e4a59">
      <Terms xmlns="http://schemas.microsoft.com/office/infopath/2007/PartnerControls"/>
    </lcf76f155ced4ddcb4097134ff3c332f>
    <TaxCatchAll xmlns="7efff73d-ecdf-4f1d-85d1-f662f00cbc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08E35DE-BDD6-420E-9598-41C552514512}">
  <ds:schemaRefs>
    <ds:schemaRef ds:uri="4a1ef3b5-d340-4cd3-a48d-c014885e4a59"/>
    <ds:schemaRef ds:uri="7efff73d-ecdf-4f1d-85d1-f662f00cbc3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46CDF74-6974-47C5-94B3-0B7B1E71F450}">
  <ds:schemaRefs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4a1ef3b5-d340-4cd3-a48d-c014885e4a59"/>
    <ds:schemaRef ds:uri="7efff73d-ecdf-4f1d-85d1-f662f00cbc3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8775D4B-8358-4F82-8DAF-56DA4AB2C5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ExternaPresentationer1</Template>
  <TotalTime>2861</TotalTime>
  <Words>605</Words>
  <Application>Microsoft Office PowerPoint</Application>
  <PresentationFormat>Bredbild</PresentationFormat>
  <Paragraphs>116</Paragraphs>
  <Slides>17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Arial Unicode MS</vt:lpstr>
      <vt:lpstr>Calibri</vt:lpstr>
      <vt:lpstr>Verdana</vt:lpstr>
      <vt:lpstr>ExternaPresentationer2</vt:lpstr>
      <vt:lpstr>PowerPoint-presentation</vt:lpstr>
      <vt:lpstr>Oljepriset har stigit med nästan $50</vt:lpstr>
      <vt:lpstr>Högre oljepriser håller upp inflationen</vt:lpstr>
      <vt:lpstr>Riksbanken höjer räntan i slutet av året</vt:lpstr>
      <vt:lpstr>Negativa effekter av handelstullar har inte materialiserats</vt:lpstr>
      <vt:lpstr>Tillverkningsindustrin är positiv</vt:lpstr>
      <vt:lpstr>Världsekonomin har varit motståndskraftig och fortsätter att växa</vt:lpstr>
      <vt:lpstr>Stämningsläget i ekonomin är normalt men svagt hos hushållen</vt:lpstr>
      <vt:lpstr>Hushållen ökar sin konsumtion</vt:lpstr>
      <vt:lpstr>Hushåll med högre inkomster är mer ”normal-nöjda”</vt:lpstr>
      <vt:lpstr>Oljepriset har stigit, men inte till rekordnivåer</vt:lpstr>
      <vt:lpstr>Köpkraften ökar – god förutsättning för växande konsumtion</vt:lpstr>
      <vt:lpstr>Sämre fart än tidigare konjunkturvändningar med mindre export och investeringar</vt:lpstr>
      <vt:lpstr>Arbetsmarknaden återhämtar sig så sakta</vt:lpstr>
      <vt:lpstr>Arbetslösheten sjunker men fortfarande lediga resurser nästa år</vt:lpstr>
      <vt:lpstr>Alternativscenario: Mer utdraget krig i Mellanöstern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Björn Friberg</cp:lastModifiedBy>
  <cp:revision>14</cp:revision>
  <dcterms:created xsi:type="dcterms:W3CDTF">2026-03-21T13:08:41Z</dcterms:created>
  <dcterms:modified xsi:type="dcterms:W3CDTF">2026-05-08T12:10:35Z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0x0101009A65F44371A725468FD6DD058346F21F</vt:lpwstr>
  </property>
  <property fmtid="{D5CDD505-2E9C-101B-9397-08002B2CF9AE}" pid="3" name="MediaServiceImageTags">
    <vt:lpwstr/>
  </property>
</Properties>
</file>